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theme/theme2.xml" ContentType="application/vnd.openxmlformats-officedocument.theme+xml"/>
  <Override PartName="/ppt/media/media1.mov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Relationship Id="rId80" Type="http://schemas.openxmlformats.org/officeDocument/2006/relationships/slide" Target="slides/slide73.xml"/><Relationship Id="rId81" Type="http://schemas.openxmlformats.org/officeDocument/2006/relationships/slide" Target="slides/slide7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Shape 47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75" name="Shape 47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30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30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30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30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30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30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30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30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creativecommons.org/licenses/by-sa/4.0/" TargetMode="Externa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creativecommons.org/licenses/by-sa/4.0/" TargetMode="Externa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creativecommons.org/licenses/by-sa/4.0/" TargetMode="Externa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creativecommons.org/licenses/by-sa/4.0/" TargetMode="Externa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s://creativecommons.org/licenses/by-sa/4.0/" TargetMode="Externa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creativecommons.org/licenses/by-sa/4.0/" TargetMode="Externa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creativecommons.org/licenses/by-sa/4.0/" TargetMode="External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https://creativecommons.org/licenses/by-sa/4.0/" TargetMode="Externa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creativecommons.org/licenses/by-sa/4.0/" TargetMode="Externa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hyperlink" Target="https://creativecommons.org/licenses/by-sa/4.0/" TargetMode="Externa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creativecommons.org/licenses/by-sa/4.0/" TargetMode="Externa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creativecommons.org/licenses/by-sa/4.0/" TargetMode="Externa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arrett Grolemund…"/>
          <p:cNvSpPr txBox="1"/>
          <p:nvPr/>
        </p:nvSpPr>
        <p:spPr>
          <a:xfrm>
            <a:off x="9449828" y="10755097"/>
            <a:ext cx="5484344" cy="2339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52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Garrett Grolemund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Data Scientist, Educator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January 2017</a:t>
            </a:r>
            <a:br/>
            <a:r>
              <a:t>RStudio</a:t>
            </a:r>
          </a:p>
        </p:txBody>
      </p:sp>
      <p:sp>
        <p:nvSpPr>
          <p:cNvPr id="12" name="Master the Tidyverse"/>
          <p:cNvSpPr txBox="1"/>
          <p:nvPr/>
        </p:nvSpPr>
        <p:spPr>
          <a:xfrm>
            <a:off x="777634" y="103947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Master the Tidyverse</a:t>
            </a:r>
          </a:p>
        </p:txBody>
      </p:sp>
      <p:pic>
        <p:nvPicPr>
          <p:cNvPr id="13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4726" t="5029" r="4075" b="5848"/>
          <a:stretch>
            <a:fillRect/>
          </a:stretch>
        </p:blipFill>
        <p:spPr>
          <a:xfrm>
            <a:off x="7953374" y="3648680"/>
            <a:ext cx="8477159" cy="6903525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copy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99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00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01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02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03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04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05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06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07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08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09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10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11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12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13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14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15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16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17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18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19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20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21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22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23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24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25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26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27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28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29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30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31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32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33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34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35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36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37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38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39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40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modelr</a:t>
              </a:r>
            </a:p>
          </p:txBody>
        </p:sp>
      </p:grpSp>
      <p:sp>
        <p:nvSpPr>
          <p:cNvPr id="142" name="Title Text"/>
          <p:cNvSpPr txBox="1"/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3" name="Body Level One…"/>
          <p:cNvSpPr txBox="1"/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145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copy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52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53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54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55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56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57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58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59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60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61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62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63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64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65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66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67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68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69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70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71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72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73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74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75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76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77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78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79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80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81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82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83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84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85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86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87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88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89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90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91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92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193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modelr</a:t>
              </a:r>
            </a:p>
          </p:txBody>
        </p:sp>
      </p:grpSp>
      <p:sp>
        <p:nvSpPr>
          <p:cNvPr id="19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196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copy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Title Text"/>
          <p:cNvSpPr txBox="1"/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05" name="Body Level One…"/>
          <p:cNvSpPr txBox="1"/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207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cop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216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copy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225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roup"/>
          <p:cNvGrpSpPr/>
          <p:nvPr/>
        </p:nvGrpSpPr>
        <p:grpSpPr>
          <a:xfrm>
            <a:off x="12285027" y="4687022"/>
            <a:ext cx="5030006" cy="5808151"/>
            <a:chOff x="389072" y="0"/>
            <a:chExt cx="5030004" cy="5808149"/>
          </a:xfrm>
        </p:grpSpPr>
        <p:sp>
          <p:nvSpPr>
            <p:cNvPr id="232" name="Polygon"/>
            <p:cNvSpPr/>
            <p:nvPr/>
          </p:nvSpPr>
          <p:spPr>
            <a:xfrm>
              <a:off x="389072" y="0"/>
              <a:ext cx="5030006" cy="5808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33" name="Polygon"/>
            <p:cNvSpPr/>
            <p:nvPr/>
          </p:nvSpPr>
          <p:spPr>
            <a:xfrm>
              <a:off x="598299" y="241595"/>
              <a:ext cx="4611551" cy="5324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34" name="Circle"/>
            <p:cNvSpPr/>
            <p:nvPr/>
          </p:nvSpPr>
          <p:spPr>
            <a:xfrm>
              <a:off x="1523183" y="2026003"/>
              <a:ext cx="322175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35" name="Circle"/>
            <p:cNvSpPr/>
            <p:nvPr/>
          </p:nvSpPr>
          <p:spPr>
            <a:xfrm>
              <a:off x="1910341" y="2546338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36" name="Circle"/>
            <p:cNvSpPr/>
            <p:nvPr/>
          </p:nvSpPr>
          <p:spPr>
            <a:xfrm>
              <a:off x="1910341" y="2026003"/>
              <a:ext cx="322176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37" name="Circle"/>
            <p:cNvSpPr/>
            <p:nvPr/>
          </p:nvSpPr>
          <p:spPr>
            <a:xfrm>
              <a:off x="1710577" y="1914276"/>
              <a:ext cx="322176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38" name="Circle"/>
            <p:cNvSpPr/>
            <p:nvPr/>
          </p:nvSpPr>
          <p:spPr>
            <a:xfrm>
              <a:off x="2909161" y="2742987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39" name="Circle"/>
            <p:cNvSpPr/>
            <p:nvPr/>
          </p:nvSpPr>
          <p:spPr>
            <a:xfrm>
              <a:off x="2297500" y="2026003"/>
              <a:ext cx="322175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40" name="Circle"/>
            <p:cNvSpPr/>
            <p:nvPr/>
          </p:nvSpPr>
          <p:spPr>
            <a:xfrm>
              <a:off x="2824316" y="450680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41" name="Circle"/>
            <p:cNvSpPr/>
            <p:nvPr/>
          </p:nvSpPr>
          <p:spPr>
            <a:xfrm>
              <a:off x="1710577" y="3012453"/>
              <a:ext cx="322176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42" name="Circle"/>
            <p:cNvSpPr/>
            <p:nvPr/>
          </p:nvSpPr>
          <p:spPr>
            <a:xfrm>
              <a:off x="1177873" y="2546338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43" name="Circle"/>
            <p:cNvSpPr/>
            <p:nvPr/>
          </p:nvSpPr>
          <p:spPr>
            <a:xfrm>
              <a:off x="1523183" y="3066672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44" name="Circle"/>
            <p:cNvSpPr/>
            <p:nvPr/>
          </p:nvSpPr>
          <p:spPr>
            <a:xfrm>
              <a:off x="1593412" y="2654774"/>
              <a:ext cx="322176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45" name="Circle"/>
            <p:cNvSpPr/>
            <p:nvPr/>
          </p:nvSpPr>
          <p:spPr>
            <a:xfrm>
              <a:off x="665389" y="2421243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46" name="Circle"/>
            <p:cNvSpPr/>
            <p:nvPr/>
          </p:nvSpPr>
          <p:spPr>
            <a:xfrm>
              <a:off x="911522" y="2742987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47" name="Circle"/>
            <p:cNvSpPr/>
            <p:nvPr/>
          </p:nvSpPr>
          <p:spPr>
            <a:xfrm>
              <a:off x="1177873" y="3301001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48" name="Circle"/>
            <p:cNvSpPr/>
            <p:nvPr/>
          </p:nvSpPr>
          <p:spPr>
            <a:xfrm>
              <a:off x="3308998" y="2742987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49" name="Circle"/>
            <p:cNvSpPr/>
            <p:nvPr/>
          </p:nvSpPr>
          <p:spPr>
            <a:xfrm>
              <a:off x="2997945" y="1813870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50" name="Circle"/>
            <p:cNvSpPr/>
            <p:nvPr/>
          </p:nvSpPr>
          <p:spPr>
            <a:xfrm>
              <a:off x="3070248" y="2026003"/>
              <a:ext cx="322175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51" name="Circle"/>
            <p:cNvSpPr/>
            <p:nvPr/>
          </p:nvSpPr>
          <p:spPr>
            <a:xfrm>
              <a:off x="3108925" y="1014814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52" name="Circle"/>
            <p:cNvSpPr/>
            <p:nvPr/>
          </p:nvSpPr>
          <p:spPr>
            <a:xfrm>
              <a:off x="2509633" y="3066672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53" name="Circle"/>
            <p:cNvSpPr/>
            <p:nvPr/>
          </p:nvSpPr>
          <p:spPr>
            <a:xfrm>
              <a:off x="3435977" y="1955325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54" name="Circle"/>
            <p:cNvSpPr/>
            <p:nvPr/>
          </p:nvSpPr>
          <p:spPr>
            <a:xfrm>
              <a:off x="2824316" y="1238342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55" name="Circle"/>
            <p:cNvSpPr/>
            <p:nvPr/>
          </p:nvSpPr>
          <p:spPr>
            <a:xfrm>
              <a:off x="2049998" y="2279010"/>
              <a:ext cx="322175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56" name="Circle"/>
            <p:cNvSpPr/>
            <p:nvPr/>
          </p:nvSpPr>
          <p:spPr>
            <a:xfrm>
              <a:off x="3254471" y="3170945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57" name="Circle"/>
            <p:cNvSpPr/>
            <p:nvPr/>
          </p:nvSpPr>
          <p:spPr>
            <a:xfrm>
              <a:off x="2642810" y="2453961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58" name="Circle"/>
            <p:cNvSpPr/>
            <p:nvPr/>
          </p:nvSpPr>
          <p:spPr>
            <a:xfrm>
              <a:off x="829008" y="3066672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59" name="Circle"/>
            <p:cNvSpPr/>
            <p:nvPr/>
          </p:nvSpPr>
          <p:spPr>
            <a:xfrm>
              <a:off x="2684658" y="1724550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60" name="Circle"/>
            <p:cNvSpPr/>
            <p:nvPr/>
          </p:nvSpPr>
          <p:spPr>
            <a:xfrm>
              <a:off x="3100197" y="1832986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61" name="Circle"/>
            <p:cNvSpPr/>
            <p:nvPr/>
          </p:nvSpPr>
          <p:spPr>
            <a:xfrm>
              <a:off x="4761255" y="2349156"/>
              <a:ext cx="322176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62" name="Circle"/>
            <p:cNvSpPr/>
            <p:nvPr/>
          </p:nvSpPr>
          <p:spPr>
            <a:xfrm>
              <a:off x="4149594" y="1632173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63" name="Circle"/>
            <p:cNvSpPr/>
            <p:nvPr/>
          </p:nvSpPr>
          <p:spPr>
            <a:xfrm>
              <a:off x="2576529" y="3160653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64" name="Circle"/>
            <p:cNvSpPr/>
            <p:nvPr/>
          </p:nvSpPr>
          <p:spPr>
            <a:xfrm>
              <a:off x="4041466" y="3068276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65" name="Circle"/>
            <p:cNvSpPr/>
            <p:nvPr/>
          </p:nvSpPr>
          <p:spPr>
            <a:xfrm>
              <a:off x="3190550" y="2102895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66" name="Circle"/>
            <p:cNvSpPr/>
            <p:nvPr/>
          </p:nvSpPr>
          <p:spPr>
            <a:xfrm>
              <a:off x="2524362" y="1813870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67" name="Circle"/>
            <p:cNvSpPr/>
            <p:nvPr/>
          </p:nvSpPr>
          <p:spPr>
            <a:xfrm>
              <a:off x="2458081" y="2520562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68" name="Circle"/>
            <p:cNvSpPr/>
            <p:nvPr/>
          </p:nvSpPr>
          <p:spPr>
            <a:xfrm>
              <a:off x="3070248" y="2421243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69" name="Circle"/>
            <p:cNvSpPr/>
            <p:nvPr/>
          </p:nvSpPr>
          <p:spPr>
            <a:xfrm>
              <a:off x="4210800" y="2245128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70" name="Circle"/>
            <p:cNvSpPr/>
            <p:nvPr/>
          </p:nvSpPr>
          <p:spPr>
            <a:xfrm>
              <a:off x="3478331" y="2662794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71" name="Circle"/>
            <p:cNvSpPr/>
            <p:nvPr/>
          </p:nvSpPr>
          <p:spPr>
            <a:xfrm>
              <a:off x="829008" y="1797511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72" name="Circle"/>
            <p:cNvSpPr/>
            <p:nvPr/>
          </p:nvSpPr>
          <p:spPr>
            <a:xfrm>
              <a:off x="630275" y="3170945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273" name="modelr"/>
            <p:cNvSpPr txBox="1"/>
            <p:nvPr/>
          </p:nvSpPr>
          <p:spPr>
            <a:xfrm>
              <a:off x="1349916" y="3390788"/>
              <a:ext cx="3108317" cy="1218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7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modelr</a:t>
              </a:r>
            </a:p>
          </p:txBody>
        </p:sp>
      </p:grpSp>
      <p:sp>
        <p:nvSpPr>
          <p:cNvPr id="275" name="Modeling with"/>
          <p:cNvSpPr txBox="1"/>
          <p:nvPr/>
        </p:nvSpPr>
        <p:spPr>
          <a:xfrm>
            <a:off x="777634" y="184876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Modeling with </a:t>
            </a:r>
          </a:p>
        </p:txBody>
      </p:sp>
      <p:pic>
        <p:nvPicPr>
          <p:cNvPr id="276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79267" y="4688228"/>
            <a:ext cx="5009406" cy="5805739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278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cop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Modeling with"/>
          <p:cNvSpPr txBox="1"/>
          <p:nvPr/>
        </p:nvSpPr>
        <p:spPr>
          <a:xfrm>
            <a:off x="777634" y="184876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Modeling with </a:t>
            </a:r>
          </a:p>
        </p:txBody>
      </p:sp>
      <p:grpSp>
        <p:nvGrpSpPr>
          <p:cNvPr id="331" name="Group"/>
          <p:cNvGrpSpPr/>
          <p:nvPr/>
        </p:nvGrpSpPr>
        <p:grpSpPr>
          <a:xfrm>
            <a:off x="5738922" y="5159920"/>
            <a:ext cx="12906156" cy="4862355"/>
            <a:chOff x="0" y="0"/>
            <a:chExt cx="12906154" cy="4862353"/>
          </a:xfrm>
        </p:grpSpPr>
        <p:grpSp>
          <p:nvGrpSpPr>
            <p:cNvPr id="328" name="Group"/>
            <p:cNvGrpSpPr/>
            <p:nvPr/>
          </p:nvGrpSpPr>
          <p:grpSpPr>
            <a:xfrm>
              <a:off x="4358057" y="-1"/>
              <a:ext cx="4210923" cy="4862355"/>
              <a:chOff x="325715" y="0"/>
              <a:chExt cx="4210922" cy="4862353"/>
            </a:xfrm>
          </p:grpSpPr>
          <p:sp>
            <p:nvSpPr>
              <p:cNvPr id="286" name="Polygon"/>
              <p:cNvSpPr/>
              <p:nvPr/>
            </p:nvSpPr>
            <p:spPr>
              <a:xfrm>
                <a:off x="325715" y="0"/>
                <a:ext cx="4210924" cy="48623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rgbClr val="4242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87" name="Polygon"/>
              <p:cNvSpPr/>
              <p:nvPr/>
            </p:nvSpPr>
            <p:spPr>
              <a:xfrm>
                <a:off x="500873" y="202254"/>
                <a:ext cx="3860608" cy="44578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A9A9A9"/>
                  </a:gs>
                  <a:gs pos="35649">
                    <a:srgbClr val="767676"/>
                  </a:gs>
                  <a:gs pos="100000">
                    <a:srgbClr val="424242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88" name="Circle"/>
              <p:cNvSpPr/>
              <p:nvPr/>
            </p:nvSpPr>
            <p:spPr>
              <a:xfrm>
                <a:off x="1275149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89" name="Circle"/>
              <p:cNvSpPr/>
              <p:nvPr/>
            </p:nvSpPr>
            <p:spPr>
              <a:xfrm>
                <a:off x="1599263" y="2131694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90" name="Circle"/>
              <p:cNvSpPr/>
              <p:nvPr/>
            </p:nvSpPr>
            <p:spPr>
              <a:xfrm>
                <a:off x="1599263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91" name="Circle"/>
              <p:cNvSpPr/>
              <p:nvPr/>
            </p:nvSpPr>
            <p:spPr>
              <a:xfrm>
                <a:off x="1432028" y="1602557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92" name="Circle"/>
              <p:cNvSpPr/>
              <p:nvPr/>
            </p:nvSpPr>
            <p:spPr>
              <a:xfrm>
                <a:off x="2435435" y="229632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93" name="Circle"/>
              <p:cNvSpPr/>
              <p:nvPr/>
            </p:nvSpPr>
            <p:spPr>
              <a:xfrm>
                <a:off x="1923376" y="169609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94" name="Circle"/>
              <p:cNvSpPr/>
              <p:nvPr/>
            </p:nvSpPr>
            <p:spPr>
              <a:xfrm>
                <a:off x="2364406" y="377291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95" name="Circle"/>
              <p:cNvSpPr/>
              <p:nvPr/>
            </p:nvSpPr>
            <p:spPr>
              <a:xfrm>
                <a:off x="1432028" y="2521907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96" name="Circle"/>
              <p:cNvSpPr/>
              <p:nvPr/>
            </p:nvSpPr>
            <p:spPr>
              <a:xfrm>
                <a:off x="986069" y="2131694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97" name="Circle"/>
              <p:cNvSpPr/>
              <p:nvPr/>
            </p:nvSpPr>
            <p:spPr>
              <a:xfrm>
                <a:off x="1275149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98" name="Circle"/>
              <p:cNvSpPr/>
              <p:nvPr/>
            </p:nvSpPr>
            <p:spPr>
              <a:xfrm>
                <a:off x="1333942" y="2222472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99" name="Circle"/>
              <p:cNvSpPr/>
              <p:nvPr/>
            </p:nvSpPr>
            <p:spPr>
              <a:xfrm>
                <a:off x="557038" y="2026969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00" name="Circle"/>
              <p:cNvSpPr/>
              <p:nvPr/>
            </p:nvSpPr>
            <p:spPr>
              <a:xfrm>
                <a:off x="763090" y="229632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01" name="Circle"/>
              <p:cNvSpPr/>
              <p:nvPr/>
            </p:nvSpPr>
            <p:spPr>
              <a:xfrm>
                <a:off x="986069" y="2763468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02" name="Circle"/>
              <p:cNvSpPr/>
              <p:nvPr/>
            </p:nvSpPr>
            <p:spPr>
              <a:xfrm>
                <a:off x="2770163" y="229632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03" name="Circle"/>
              <p:cNvSpPr/>
              <p:nvPr/>
            </p:nvSpPr>
            <p:spPr>
              <a:xfrm>
                <a:off x="2509762" y="151850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04" name="Circle"/>
              <p:cNvSpPr/>
              <p:nvPr/>
            </p:nvSpPr>
            <p:spPr>
              <a:xfrm>
                <a:off x="2570291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05" name="Circle"/>
              <p:cNvSpPr/>
              <p:nvPr/>
            </p:nvSpPr>
            <p:spPr>
              <a:xfrm>
                <a:off x="2602670" y="849562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06" name="Circle"/>
              <p:cNvSpPr/>
              <p:nvPr/>
            </p:nvSpPr>
            <p:spPr>
              <a:xfrm>
                <a:off x="2100966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07" name="Circle"/>
              <p:cNvSpPr/>
              <p:nvPr/>
            </p:nvSpPr>
            <p:spPr>
              <a:xfrm>
                <a:off x="2876464" y="1636921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08" name="Circle"/>
              <p:cNvSpPr/>
              <p:nvPr/>
            </p:nvSpPr>
            <p:spPr>
              <a:xfrm>
                <a:off x="2364406" y="1036691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09" name="Circle"/>
              <p:cNvSpPr/>
              <p:nvPr/>
            </p:nvSpPr>
            <p:spPr>
              <a:xfrm>
                <a:off x="1716177" y="1907897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10" name="Circle"/>
              <p:cNvSpPr/>
              <p:nvPr/>
            </p:nvSpPr>
            <p:spPr>
              <a:xfrm>
                <a:off x="2724515" y="2654590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11" name="Circle"/>
              <p:cNvSpPr/>
              <p:nvPr/>
            </p:nvSpPr>
            <p:spPr>
              <a:xfrm>
                <a:off x="2212456" y="2054359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12" name="Circle"/>
              <p:cNvSpPr/>
              <p:nvPr/>
            </p:nvSpPr>
            <p:spPr>
              <a:xfrm>
                <a:off x="694013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13" name="Circle"/>
              <p:cNvSpPr/>
              <p:nvPr/>
            </p:nvSpPr>
            <p:spPr>
              <a:xfrm>
                <a:off x="2247490" y="1443725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14" name="Circle"/>
              <p:cNvSpPr/>
              <p:nvPr/>
            </p:nvSpPr>
            <p:spPr>
              <a:xfrm>
                <a:off x="2595363" y="1534504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15" name="Circle"/>
              <p:cNvSpPr/>
              <p:nvPr/>
            </p:nvSpPr>
            <p:spPr>
              <a:xfrm>
                <a:off x="3985935" y="1966621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16" name="Circle"/>
              <p:cNvSpPr/>
              <p:nvPr/>
            </p:nvSpPr>
            <p:spPr>
              <a:xfrm>
                <a:off x="3473877" y="136639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17" name="Circle"/>
              <p:cNvSpPr/>
              <p:nvPr/>
            </p:nvSpPr>
            <p:spPr>
              <a:xfrm>
                <a:off x="2156969" y="2645974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18" name="Circle"/>
              <p:cNvSpPr/>
              <p:nvPr/>
            </p:nvSpPr>
            <p:spPr>
              <a:xfrm>
                <a:off x="3383356" y="2568639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19" name="Circle"/>
              <p:cNvSpPr/>
              <p:nvPr/>
            </p:nvSpPr>
            <p:spPr>
              <a:xfrm>
                <a:off x="2671003" y="1760461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20" name="Circle"/>
              <p:cNvSpPr/>
              <p:nvPr/>
            </p:nvSpPr>
            <p:spPr>
              <a:xfrm>
                <a:off x="2113296" y="151850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21" name="Circle"/>
              <p:cNvSpPr/>
              <p:nvPr/>
            </p:nvSpPr>
            <p:spPr>
              <a:xfrm>
                <a:off x="2057809" y="2110115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22" name="Circle"/>
              <p:cNvSpPr/>
              <p:nvPr/>
            </p:nvSpPr>
            <p:spPr>
              <a:xfrm>
                <a:off x="2570291" y="2026969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23" name="Circle"/>
              <p:cNvSpPr/>
              <p:nvPr/>
            </p:nvSpPr>
            <p:spPr>
              <a:xfrm>
                <a:off x="3525116" y="1879532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24" name="Circle"/>
              <p:cNvSpPr/>
              <p:nvPr/>
            </p:nvSpPr>
            <p:spPr>
              <a:xfrm>
                <a:off x="2911922" y="2229186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25" name="Circle"/>
              <p:cNvSpPr/>
              <p:nvPr/>
            </p:nvSpPr>
            <p:spPr>
              <a:xfrm>
                <a:off x="694013" y="1504805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26" name="Circle"/>
              <p:cNvSpPr/>
              <p:nvPr/>
            </p:nvSpPr>
            <p:spPr>
              <a:xfrm>
                <a:off x="527641" y="2654590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327" name="modelr"/>
              <p:cNvSpPr txBox="1"/>
              <p:nvPr/>
            </p:nvSpPr>
            <p:spPr>
              <a:xfrm>
                <a:off x="1130096" y="2838634"/>
                <a:ext cx="2602162" cy="10197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6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lvl1pPr>
              </a:lstStyle>
              <a:p>
                <a:pPr/>
                <a:r>
                  <a:t>modelr</a:t>
                </a:r>
              </a:p>
            </p:txBody>
          </p:sp>
        </p:grpSp>
        <p:pic>
          <p:nvPicPr>
            <p:cNvPr id="329" name="broom.png" descr="broo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1009"/>
              <a:ext cx="4193677" cy="48603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30" name="purrr.png" descr="purrr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717170" y="3728"/>
              <a:ext cx="4188985" cy="48548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3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333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340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41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42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43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44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45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46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47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48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49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50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51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52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53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54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55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56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57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58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59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60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61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62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63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64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65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66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67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68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69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70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71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72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73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74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75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76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77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78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79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80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381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modelr</a:t>
              </a:r>
            </a:p>
          </p:txBody>
        </p:sp>
      </p:grpSp>
      <p:sp>
        <p:nvSpPr>
          <p:cNvPr id="383" name="Title Text"/>
          <p:cNvSpPr txBox="1"/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84" name="Body Level One…"/>
          <p:cNvSpPr txBox="1"/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386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cop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39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395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cop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Modeling with"/>
          <p:cNvSpPr txBox="1"/>
          <p:nvPr/>
        </p:nvSpPr>
        <p:spPr>
          <a:xfrm>
            <a:off x="777634" y="184876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Modeling with </a:t>
            </a:r>
          </a:p>
        </p:txBody>
      </p:sp>
      <p:grpSp>
        <p:nvGrpSpPr>
          <p:cNvPr id="455" name="Group"/>
          <p:cNvGrpSpPr/>
          <p:nvPr/>
        </p:nvGrpSpPr>
        <p:grpSpPr>
          <a:xfrm>
            <a:off x="5738922" y="5159920"/>
            <a:ext cx="12906156" cy="4862355"/>
            <a:chOff x="0" y="0"/>
            <a:chExt cx="12906154" cy="4862353"/>
          </a:xfrm>
        </p:grpSpPr>
        <p:grpSp>
          <p:nvGrpSpPr>
            <p:cNvPr id="452" name="Group"/>
            <p:cNvGrpSpPr/>
            <p:nvPr/>
          </p:nvGrpSpPr>
          <p:grpSpPr>
            <a:xfrm>
              <a:off x="4358057" y="-1"/>
              <a:ext cx="4210923" cy="4862355"/>
              <a:chOff x="325715" y="0"/>
              <a:chExt cx="4210922" cy="4862353"/>
            </a:xfrm>
          </p:grpSpPr>
          <p:sp>
            <p:nvSpPr>
              <p:cNvPr id="410" name="Polygon"/>
              <p:cNvSpPr/>
              <p:nvPr/>
            </p:nvSpPr>
            <p:spPr>
              <a:xfrm>
                <a:off x="325715" y="0"/>
                <a:ext cx="4210924" cy="48623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rgbClr val="4242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11" name="Polygon"/>
              <p:cNvSpPr/>
              <p:nvPr/>
            </p:nvSpPr>
            <p:spPr>
              <a:xfrm>
                <a:off x="500873" y="202254"/>
                <a:ext cx="3860608" cy="44578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A9A9A9"/>
                  </a:gs>
                  <a:gs pos="35649">
                    <a:srgbClr val="767676"/>
                  </a:gs>
                  <a:gs pos="100000">
                    <a:srgbClr val="424242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12" name="Circle"/>
              <p:cNvSpPr/>
              <p:nvPr/>
            </p:nvSpPr>
            <p:spPr>
              <a:xfrm>
                <a:off x="1275149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13" name="Circle"/>
              <p:cNvSpPr/>
              <p:nvPr/>
            </p:nvSpPr>
            <p:spPr>
              <a:xfrm>
                <a:off x="1599263" y="2131694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14" name="Circle"/>
              <p:cNvSpPr/>
              <p:nvPr/>
            </p:nvSpPr>
            <p:spPr>
              <a:xfrm>
                <a:off x="1599263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15" name="Circle"/>
              <p:cNvSpPr/>
              <p:nvPr/>
            </p:nvSpPr>
            <p:spPr>
              <a:xfrm>
                <a:off x="1432028" y="1602557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16" name="Circle"/>
              <p:cNvSpPr/>
              <p:nvPr/>
            </p:nvSpPr>
            <p:spPr>
              <a:xfrm>
                <a:off x="2435435" y="229632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17" name="Circle"/>
              <p:cNvSpPr/>
              <p:nvPr/>
            </p:nvSpPr>
            <p:spPr>
              <a:xfrm>
                <a:off x="1923376" y="169609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18" name="Circle"/>
              <p:cNvSpPr/>
              <p:nvPr/>
            </p:nvSpPr>
            <p:spPr>
              <a:xfrm>
                <a:off x="2364406" y="377291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19" name="Circle"/>
              <p:cNvSpPr/>
              <p:nvPr/>
            </p:nvSpPr>
            <p:spPr>
              <a:xfrm>
                <a:off x="1432028" y="2521907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20" name="Circle"/>
              <p:cNvSpPr/>
              <p:nvPr/>
            </p:nvSpPr>
            <p:spPr>
              <a:xfrm>
                <a:off x="986069" y="2131694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21" name="Circle"/>
              <p:cNvSpPr/>
              <p:nvPr/>
            </p:nvSpPr>
            <p:spPr>
              <a:xfrm>
                <a:off x="1275149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22" name="Circle"/>
              <p:cNvSpPr/>
              <p:nvPr/>
            </p:nvSpPr>
            <p:spPr>
              <a:xfrm>
                <a:off x="1333942" y="2222472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23" name="Circle"/>
              <p:cNvSpPr/>
              <p:nvPr/>
            </p:nvSpPr>
            <p:spPr>
              <a:xfrm>
                <a:off x="557038" y="2026969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24" name="Circle"/>
              <p:cNvSpPr/>
              <p:nvPr/>
            </p:nvSpPr>
            <p:spPr>
              <a:xfrm>
                <a:off x="763090" y="229632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25" name="Circle"/>
              <p:cNvSpPr/>
              <p:nvPr/>
            </p:nvSpPr>
            <p:spPr>
              <a:xfrm>
                <a:off x="986069" y="2763468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26" name="Circle"/>
              <p:cNvSpPr/>
              <p:nvPr/>
            </p:nvSpPr>
            <p:spPr>
              <a:xfrm>
                <a:off x="2770163" y="229632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27" name="Circle"/>
              <p:cNvSpPr/>
              <p:nvPr/>
            </p:nvSpPr>
            <p:spPr>
              <a:xfrm>
                <a:off x="2509762" y="151850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28" name="Circle"/>
              <p:cNvSpPr/>
              <p:nvPr/>
            </p:nvSpPr>
            <p:spPr>
              <a:xfrm>
                <a:off x="2570291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29" name="Circle"/>
              <p:cNvSpPr/>
              <p:nvPr/>
            </p:nvSpPr>
            <p:spPr>
              <a:xfrm>
                <a:off x="2602670" y="849562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30" name="Circle"/>
              <p:cNvSpPr/>
              <p:nvPr/>
            </p:nvSpPr>
            <p:spPr>
              <a:xfrm>
                <a:off x="2100966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31" name="Circle"/>
              <p:cNvSpPr/>
              <p:nvPr/>
            </p:nvSpPr>
            <p:spPr>
              <a:xfrm>
                <a:off x="2876464" y="1636921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32" name="Circle"/>
              <p:cNvSpPr/>
              <p:nvPr/>
            </p:nvSpPr>
            <p:spPr>
              <a:xfrm>
                <a:off x="2364406" y="1036691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33" name="Circle"/>
              <p:cNvSpPr/>
              <p:nvPr/>
            </p:nvSpPr>
            <p:spPr>
              <a:xfrm>
                <a:off x="1716177" y="1907897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34" name="Circle"/>
              <p:cNvSpPr/>
              <p:nvPr/>
            </p:nvSpPr>
            <p:spPr>
              <a:xfrm>
                <a:off x="2724515" y="2654590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35" name="Circle"/>
              <p:cNvSpPr/>
              <p:nvPr/>
            </p:nvSpPr>
            <p:spPr>
              <a:xfrm>
                <a:off x="2212456" y="2054359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36" name="Circle"/>
              <p:cNvSpPr/>
              <p:nvPr/>
            </p:nvSpPr>
            <p:spPr>
              <a:xfrm>
                <a:off x="694013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37" name="Circle"/>
              <p:cNvSpPr/>
              <p:nvPr/>
            </p:nvSpPr>
            <p:spPr>
              <a:xfrm>
                <a:off x="2247490" y="1443725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38" name="Circle"/>
              <p:cNvSpPr/>
              <p:nvPr/>
            </p:nvSpPr>
            <p:spPr>
              <a:xfrm>
                <a:off x="2595363" y="1534504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39" name="Circle"/>
              <p:cNvSpPr/>
              <p:nvPr/>
            </p:nvSpPr>
            <p:spPr>
              <a:xfrm>
                <a:off x="3985935" y="1966621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40" name="Circle"/>
              <p:cNvSpPr/>
              <p:nvPr/>
            </p:nvSpPr>
            <p:spPr>
              <a:xfrm>
                <a:off x="3473877" y="136639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41" name="Circle"/>
              <p:cNvSpPr/>
              <p:nvPr/>
            </p:nvSpPr>
            <p:spPr>
              <a:xfrm>
                <a:off x="2156969" y="2645974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42" name="Circle"/>
              <p:cNvSpPr/>
              <p:nvPr/>
            </p:nvSpPr>
            <p:spPr>
              <a:xfrm>
                <a:off x="3383356" y="2568639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43" name="Circle"/>
              <p:cNvSpPr/>
              <p:nvPr/>
            </p:nvSpPr>
            <p:spPr>
              <a:xfrm>
                <a:off x="2671003" y="1760461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44" name="Circle"/>
              <p:cNvSpPr/>
              <p:nvPr/>
            </p:nvSpPr>
            <p:spPr>
              <a:xfrm>
                <a:off x="2113296" y="151850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45" name="Circle"/>
              <p:cNvSpPr/>
              <p:nvPr/>
            </p:nvSpPr>
            <p:spPr>
              <a:xfrm>
                <a:off x="2057809" y="2110115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46" name="Circle"/>
              <p:cNvSpPr/>
              <p:nvPr/>
            </p:nvSpPr>
            <p:spPr>
              <a:xfrm>
                <a:off x="2570291" y="2026969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47" name="Circle"/>
              <p:cNvSpPr/>
              <p:nvPr/>
            </p:nvSpPr>
            <p:spPr>
              <a:xfrm>
                <a:off x="3525116" y="1879532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48" name="Circle"/>
              <p:cNvSpPr/>
              <p:nvPr/>
            </p:nvSpPr>
            <p:spPr>
              <a:xfrm>
                <a:off x="2911922" y="2229186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49" name="Circle"/>
              <p:cNvSpPr/>
              <p:nvPr/>
            </p:nvSpPr>
            <p:spPr>
              <a:xfrm>
                <a:off x="694013" y="1504805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50" name="Circle"/>
              <p:cNvSpPr/>
              <p:nvPr/>
            </p:nvSpPr>
            <p:spPr>
              <a:xfrm>
                <a:off x="527641" y="2654590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51" name="modelr"/>
              <p:cNvSpPr txBox="1"/>
              <p:nvPr/>
            </p:nvSpPr>
            <p:spPr>
              <a:xfrm>
                <a:off x="1130096" y="2838634"/>
                <a:ext cx="2602162" cy="10197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6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lvl1pPr>
              </a:lstStyle>
              <a:p>
                <a:pPr/>
                <a:r>
                  <a:t>modelr</a:t>
                </a:r>
              </a:p>
            </p:txBody>
          </p:sp>
        </p:grpSp>
        <p:pic>
          <p:nvPicPr>
            <p:cNvPr id="453" name="broom.png" descr="broo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1009"/>
              <a:ext cx="4193677" cy="48603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4" name="purrr.png" descr="purrr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717170" y="3728"/>
              <a:ext cx="4188985" cy="48548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5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457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465" name="Title Text"/>
          <p:cNvSpPr txBox="1"/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66" name="Body Level One…"/>
          <p:cNvSpPr txBox="1"/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468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head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199" y="5735599"/>
            <a:ext cx="22721602" cy="2244801"/>
          </a:xfrm>
          <a:prstGeom prst="rect">
            <a:avLst/>
          </a:prstGeom>
        </p:spPr>
        <p:txBody>
          <a:bodyPr lIns="243799" tIns="243799" rIns="243799" bIns="243799"/>
          <a:lstStyle>
            <a:lvl1pPr algn="ctr" defTabSz="2438400">
              <a:defRPr cap="none" sz="9600">
                <a:solidFill>
                  <a:srgbClr val="F3F3F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xfrm>
            <a:off x="23188836" y="12524794"/>
            <a:ext cx="867584" cy="870498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–Johnny Appleseed"/>
          <p:cNvSpPr/>
          <p:nvPr>
            <p:ph type="body" sz="quarter" idx="13"/>
          </p:nvPr>
        </p:nvSpPr>
        <p:spPr>
          <a:xfrm>
            <a:off x="2387600" y="8001000"/>
            <a:ext cx="19621500" cy="863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45" name="“Type a quote here.”"/>
          <p:cNvSpPr/>
          <p:nvPr>
            <p:ph type="body" sz="quarter" idx="14"/>
          </p:nvPr>
        </p:nvSpPr>
        <p:spPr>
          <a:xfrm>
            <a:off x="2374900" y="5384800"/>
            <a:ext cx="19621500" cy="1866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11100">
                <a:solidFill>
                  <a:srgbClr val="005493">
                    <a:alpha val="75000"/>
                  </a:srgbClr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4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lide Number"/>
          <p:cNvSpPr txBox="1"/>
          <p:nvPr>
            <p:ph type="sldNum" sz="quarter" idx="2"/>
          </p:nvPr>
        </p:nvSpPr>
        <p:spPr>
          <a:xfrm>
            <a:off x="23217091" y="12543428"/>
            <a:ext cx="839331" cy="833230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/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2" name="Body Level One…"/>
          <p:cNvSpPr txBox="1"/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copy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copy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Title Text"/>
          <p:cNvSpPr txBox="1"/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1" name="Body Level One…"/>
          <p:cNvSpPr txBox="1"/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825500">
              <a:defRPr sz="24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transition xmlns:p14="http://schemas.microsoft.com/office/powerpoint/2010/main" spd="med" advClick="1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5000" u="none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5000" u="none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5000" u="none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5000" u="none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5000" u="none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5000" u="none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5000" u="none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5000" u="none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5000" u="none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9pPr>
    </p:titleStyle>
    <p:bodyStyle>
      <a:lvl1pPr marL="609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300" u="none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1pPr>
      <a:lvl2pPr marL="1346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300" u="none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2pPr>
      <a:lvl3pPr marL="2083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300" u="none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3pPr>
      <a:lvl4pPr marL="2819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300" u="none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4pPr>
      <a:lvl5pPr marL="35563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300" u="none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5pPr>
      <a:lvl6pPr marL="4292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300" u="none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6pPr>
      <a:lvl7pPr marL="5029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300" u="none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7pPr>
      <a:lvl8pPr marL="5766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300" u="none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8pPr>
      <a:lvl9pPr marL="6502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300" u="none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hyperlink" Target="https://creativecommons.org/licenses/by-sa/4.0/" TargetMode="Externa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0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1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22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3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4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hyperlink" Target="http://gapminder.org" TargetMode="Externa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22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5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image" Target="../media/image8.png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6.png"/><Relationship Id="rId3" Type="http://schemas.openxmlformats.org/officeDocument/2006/relationships/hyperlink" Target="https://creativecommons.org/licenses/by-sa/4.0/" TargetMode="Externa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6.png"/><Relationship Id="rId3" Type="http://schemas.openxmlformats.org/officeDocument/2006/relationships/hyperlink" Target="https://creativecommons.org/licenses/by-sa/4.0/" TargetMode="Externa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6.png"/><Relationship Id="rId3" Type="http://schemas.openxmlformats.org/officeDocument/2006/relationships/hyperlink" Target="https://creativecommons.org/licenses/by-sa/4.0/" TargetMode="Externa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26.png"/><Relationship Id="rId3" Type="http://schemas.openxmlformats.org/officeDocument/2006/relationships/image" Target="../media/image6.png"/><Relationship Id="rId4" Type="http://schemas.openxmlformats.org/officeDocument/2006/relationships/hyperlink" Target="https://creativecommons.org/licenses/by-sa/4.0/" TargetMode="External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image" Target="../media/image27.png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image" Target="../media/image28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9.png"/></Relationships>
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/Relationships>
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29.png"/></Relationships>
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30.png"/></Relationships>

</file>

<file path=ppt/slides/_rels/slide5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30.png"/><Relationship Id="rId4" Type="http://schemas.openxmlformats.org/officeDocument/2006/relationships/image" Target="../media/image31.png"/></Relationships>

</file>

<file path=ppt/slides/_rels/slide5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32.png"/></Relationships>

</file>

<file path=ppt/slides/_rels/slide5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
</file>

<file path=ppt/slides/_rels/slide5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34.png"/></Relationships>

</file>

<file path=ppt/slides/_rels/slide5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35.png"/></Relationships>

</file>

<file path=ppt/slides/_rels/slide5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/Relationships>

</file>

<file path=ppt/slides/_rels/slide5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3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6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36.png"/><Relationship Id="rId4" Type="http://schemas.openxmlformats.org/officeDocument/2006/relationships/image" Target="../media/image37.png"/></Relationships>

</file>

<file path=ppt/slides/_rels/slide6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38.png"/></Relationships>

</file>

<file path=ppt/slides/_rels/slide6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6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image" Target="../media/image39.png"/></Relationships>

</file>

<file path=ppt/slides/_rels/slide6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40.png"/></Relationships>

</file>

<file path=ppt/slides/_rels/slide6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41.png"/></Relationships>

</file>

<file path=ppt/slides/_rels/slide6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42.png"/></Relationships>

</file>

<file path=ppt/slides/_rels/slide6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22.png"/></Relationships>

</file>

<file path=ppt/slides/_rels/slide6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25.png"/></Relationships>

</file>

<file path=ppt/slides/_rels/slide6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hyperlink" Target="https://creativecommons.org/licenses/by-sa/4.0/" TargetMode="Externa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s/_rels/slide7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0.xml"/></Relationships>

</file>

<file path=ppt/slides/_rels/slide7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1.xml"/></Relationships>

</file>

<file path=ppt/slides/_rels/slide7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1.png"/></Relationships>

</file>

<file path=ppt/slides/_rels/slide7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image" Target="../media/image43.png"/><Relationship Id="rId4" Type="http://schemas.openxmlformats.org/officeDocument/2006/relationships/hyperlink" Target="https://www.surveymonkey.com/r/SX9X69R" TargetMode="External"/></Relationships>

</file>

<file path=ppt/slides/_rels/slide7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hyperlink" Target="https://github.com/rstudio/master-the-tidyverse-solutions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s://www.surveymonkey.com/r/SX9X69R" TargetMode="External"/><Relationship Id="rId6" Type="http://schemas.openxmlformats.org/officeDocument/2006/relationships/image" Target="../media/image43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1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1.png"/><Relationship Id="rId3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Rplot.png" descr="Rplo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86619" y="3448496"/>
            <a:ext cx="10160001" cy="1008535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7" name="Rplot01.png" descr="Rplot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37381" y="3448496"/>
            <a:ext cx="10160001" cy="1008535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8" name="purrr.png" descr="purr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2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5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5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530" name="Idea 1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Idea 1</a:t>
            </a:r>
          </a:p>
        </p:txBody>
      </p:sp>
      <p:sp>
        <p:nvSpPr>
          <p:cNvPr id="531" name="To quantify &quot;linearity,&quot; fit a linear model, compare r-squared."/>
          <p:cNvSpPr txBox="1"/>
          <p:nvPr/>
        </p:nvSpPr>
        <p:spPr>
          <a:xfrm>
            <a:off x="2994142" y="2006658"/>
            <a:ext cx="18014716" cy="158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To quantify "linearity," fit a linear model, compare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r-squared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3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535" name="Rplot01.png" descr="Rplot0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382000" y="3610918"/>
            <a:ext cx="7620000" cy="7719559"/>
          </a:xfrm>
          <a:prstGeom prst="rect">
            <a:avLst/>
          </a:prstGeom>
          <a:ln w="12700">
            <a:miter lim="400000"/>
          </a:ln>
        </p:spPr>
      </p:pic>
      <p:sp>
        <p:nvSpPr>
          <p:cNvPr id="536" name="Idea 2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Idea 2</a:t>
            </a:r>
          </a:p>
        </p:txBody>
      </p:sp>
      <p:sp>
        <p:nvSpPr>
          <p:cNvPr id="537" name="Use residuals to study deviations from the trend to study country specific patterns."/>
          <p:cNvSpPr txBox="1"/>
          <p:nvPr/>
        </p:nvSpPr>
        <p:spPr>
          <a:xfrm>
            <a:off x="1270732" y="2121919"/>
            <a:ext cx="22366147" cy="158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 defTabSz="543305">
              <a:defRPr sz="5301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Use residuals to study deviations from the trend to study country specific patterns.</a:t>
            </a:r>
          </a:p>
        </p:txBody>
      </p:sp>
      <p:pic>
        <p:nvPicPr>
          <p:cNvPr id="538" name="Rplot.png" descr="Rplot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12578" y="3610918"/>
            <a:ext cx="7620001" cy="7719559"/>
          </a:xfrm>
          <a:prstGeom prst="rect">
            <a:avLst/>
          </a:prstGeom>
          <a:ln w="12700">
            <a:miter lim="400000"/>
          </a:ln>
        </p:spPr>
      </p:pic>
      <p:pic>
        <p:nvPicPr>
          <p:cNvPr id="539" name="Rplot03.png" descr="Rplot0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6351422" y="3610918"/>
            <a:ext cx="7620001" cy="77195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35" grpId="2"/>
      <p:bldP build="whole" bldLvl="1" animBg="1" rev="0" advAuto="0" spid="539" grpId="3"/>
      <p:bldP build="whole" bldLvl="1" animBg="1" rev="0" advAuto="0" spid="53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4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543" name="Rplot02.png" descr="Rplot0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386619" y="3558745"/>
            <a:ext cx="10160001" cy="1008535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4" name="Rplot03.png" descr="Rplot0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37381" y="3558745"/>
            <a:ext cx="10160001" cy="10085356"/>
          </a:xfrm>
          <a:prstGeom prst="rect">
            <a:avLst/>
          </a:prstGeom>
          <a:ln w="12700">
            <a:miter lim="400000"/>
          </a:ln>
        </p:spPr>
      </p:pic>
      <p:sp>
        <p:nvSpPr>
          <p:cNvPr id="545" name="Idea 2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Idea 2</a:t>
            </a:r>
          </a:p>
        </p:txBody>
      </p:sp>
      <p:sp>
        <p:nvSpPr>
          <p:cNvPr id="546" name="Use residuals to study deviations from the trend to study country specific patterns."/>
          <p:cNvSpPr txBox="1"/>
          <p:nvPr/>
        </p:nvSpPr>
        <p:spPr>
          <a:xfrm>
            <a:off x="1270732" y="2121919"/>
            <a:ext cx="22366147" cy="158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 defTabSz="543305">
              <a:defRPr sz="5301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Use residuals to study deviations from the trend to study country specific patterns.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550" name="Goal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Goal</a:t>
            </a:r>
          </a:p>
        </p:txBody>
      </p:sp>
      <p:sp>
        <p:nvSpPr>
          <p:cNvPr id="551" name="Fit model, compute r.squared, collect residuals for every country."/>
          <p:cNvSpPr txBox="1"/>
          <p:nvPr/>
        </p:nvSpPr>
        <p:spPr>
          <a:xfrm>
            <a:off x="2304636" y="2730740"/>
            <a:ext cx="19774728" cy="2809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Fit model, compute r.squared, collect residuals </a:t>
            </a:r>
            <a:r>
              <a:rPr b="1" i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for every country.</a:t>
            </a:r>
          </a:p>
        </p:txBody>
      </p:sp>
      <p:sp>
        <p:nvSpPr>
          <p:cNvPr id="552" name="1. dplyr grouping toolkit"/>
          <p:cNvSpPr txBox="1"/>
          <p:nvPr/>
        </p:nvSpPr>
        <p:spPr>
          <a:xfrm>
            <a:off x="2304636" y="5002825"/>
            <a:ext cx="9501218" cy="158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1. </a:t>
            </a:r>
            <a:r>
              <a:rPr b="1">
                <a:solidFill>
                  <a:srgbClr val="99B37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dplyr</a:t>
            </a:r>
            <a:r>
              <a:t> grouping toolkit</a:t>
            </a:r>
          </a:p>
        </p:txBody>
      </p:sp>
      <p:sp>
        <p:nvSpPr>
          <p:cNvPr id="553" name="2. purrr toolkit and list columns"/>
          <p:cNvSpPr txBox="1"/>
          <p:nvPr/>
        </p:nvSpPr>
        <p:spPr>
          <a:xfrm>
            <a:off x="2304636" y="6289712"/>
            <a:ext cx="10011243" cy="158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2. </a:t>
            </a:r>
            <a:r>
              <a:rPr b="1">
                <a:solidFill>
                  <a:srgbClr val="94AF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purrr</a:t>
            </a:r>
            <a:r>
              <a:t> toolkit and list columns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5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5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557" name="Rectangle"/>
          <p:cNvSpPr/>
          <p:nvPr/>
        </p:nvSpPr>
        <p:spPr>
          <a:xfrm>
            <a:off x="2387127" y="267587"/>
            <a:ext cx="19609746" cy="1272396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8" name="us &lt;- gapminder %&gt;%  filter(country == &quot;United States&quot;)…"/>
          <p:cNvSpPr txBox="1"/>
          <p:nvPr/>
        </p:nvSpPr>
        <p:spPr>
          <a:xfrm>
            <a:off x="2751846" y="320437"/>
            <a:ext cx="19184551" cy="12618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us &lt;- gapminder %&gt;%  filter(country == "United States")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us_mod &lt;- us %&gt;% lm(lifeExp ~ year, data = .)</a:t>
            </a:r>
          </a:p>
          <a:p>
            <a:pPr algn="l" defTabSz="525779">
              <a:spcBef>
                <a:spcPts val="27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us %&gt;% 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chemeClr val="accent1"/>
                </a:solidFill>
              </a:rPr>
              <a:t>ggplot() +</a:t>
            </a:r>
            <a:endParaRPr>
              <a:solidFill>
                <a:schemeClr val="accent1"/>
              </a:solidFill>
            </a:endParaRPr>
          </a:p>
          <a:p>
            <a:pPr algn="l" defTabSz="525779">
              <a:spcBef>
                <a:spcPts val="13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geom_line(aes(year, lifeExp))</a:t>
            </a:r>
          </a:p>
          <a:p>
            <a:pPr algn="l" defTabSz="525779">
              <a:spcBef>
                <a:spcPts val="27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us %&gt;% 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chemeClr val="accent1"/>
                </a:solidFill>
              </a:rPr>
              <a:t>add_predictions(us_mod)</a:t>
            </a:r>
            <a:r>
              <a:t> %&gt;% 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  ggplot() +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    geom_line(aes(year, </a:t>
            </a:r>
            <a:r>
              <a:rPr>
                <a:solidFill>
                  <a:schemeClr val="accent1"/>
                </a:solidFill>
              </a:rPr>
              <a:t>pred</a:t>
            </a:r>
            <a:r>
              <a:t>))</a:t>
            </a:r>
          </a:p>
          <a:p>
            <a:pPr algn="l" defTabSz="525779">
              <a:spcBef>
                <a:spcPts val="27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us %&gt;% 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chemeClr val="accent1"/>
                </a:solidFill>
              </a:rPr>
              <a:t>add_residuals(us_mod)</a:t>
            </a:r>
            <a:r>
              <a:t> %&gt;% 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  ggplot() +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t>    geom_line(aes(year, </a:t>
            </a:r>
            <a:r>
              <a:rPr>
                <a:solidFill>
                  <a:schemeClr val="accent1"/>
                </a:solidFill>
              </a:rPr>
              <a:t>resid</a:t>
            </a:r>
            <a:r>
              <a:t>))</a:t>
            </a:r>
          </a:p>
        </p:txBody>
      </p:sp>
      <p:pic>
        <p:nvPicPr>
          <p:cNvPr id="559" name="Rplot01.png" descr="Rplot0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689270" y="6051824"/>
            <a:ext cx="2857501" cy="289483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ffectLst>
            <a:outerShdw sx="100000" sy="100000" kx="0" ky="0" algn="b" rotWithShape="0" blurRad="165100" dist="76200" dir="5400000">
              <a:srgbClr val="000000">
                <a:alpha val="50000"/>
              </a:srgbClr>
            </a:outerShdw>
          </a:effectLst>
        </p:spPr>
      </p:pic>
      <p:pic>
        <p:nvPicPr>
          <p:cNvPr id="560" name="Rplot.png" descr="Rplot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689270" y="2350598"/>
            <a:ext cx="2857501" cy="289483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ffectLst>
            <a:outerShdw sx="100000" sy="100000" kx="0" ky="0" algn="b" rotWithShape="0" blurRad="165100" dist="76200" dir="5400000">
              <a:srgbClr val="000000">
                <a:alpha val="50000"/>
              </a:srgbClr>
            </a:outerShdw>
          </a:effectLst>
        </p:spPr>
      </p:pic>
      <p:pic>
        <p:nvPicPr>
          <p:cNvPr id="561" name="Rplot03.png" descr="Rplot0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8689270" y="9753050"/>
            <a:ext cx="2857501" cy="289483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ffectLst>
            <a:outerShdw sx="100000" sy="100000" kx="0" ky="0" algn="b" rotWithShape="0" blurRad="165100" dist="76200" dir="54000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dplyr do()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dplyr do()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6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567" name="group_by() + do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group_by() + do()</a:t>
            </a:r>
          </a:p>
        </p:txBody>
      </p:sp>
      <p:sp>
        <p:nvSpPr>
          <p:cNvPr id="568" name="Rectangle"/>
          <p:cNvSpPr/>
          <p:nvPr/>
        </p:nvSpPr>
        <p:spPr>
          <a:xfrm>
            <a:off x="3365789" y="4598509"/>
            <a:ext cx="17639904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69" name="do(data, expression)"/>
          <p:cNvSpPr txBox="1"/>
          <p:nvPr/>
        </p:nvSpPr>
        <p:spPr>
          <a:xfrm>
            <a:off x="3680926" y="4968486"/>
            <a:ext cx="1626664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do(</a:t>
            </a:r>
            <a:r>
              <a:t>data, expression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570" name="Run an expression on each group. The expression should return a data frame."/>
          <p:cNvSpPr txBox="1"/>
          <p:nvPr/>
        </p:nvSpPr>
        <p:spPr>
          <a:xfrm>
            <a:off x="3359439" y="2711902"/>
            <a:ext cx="17652604" cy="1781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 defTabSz="514095">
              <a:defRPr sz="528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Run an expression on each group. The expression should return a data frame.</a:t>
            </a:r>
          </a:p>
        </p:txBody>
      </p:sp>
      <p:sp>
        <p:nvSpPr>
          <p:cNvPr id="571" name="An R expression that returns a data frame"/>
          <p:cNvSpPr/>
          <p:nvPr/>
        </p:nvSpPr>
        <p:spPr>
          <a:xfrm>
            <a:off x="7544546" y="5921243"/>
            <a:ext cx="4881960" cy="4513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21" y="0"/>
                </a:moveTo>
                <a:lnTo>
                  <a:pt x="1556" y="6444"/>
                </a:lnTo>
                <a:cubicBezTo>
                  <a:pt x="671" y="6625"/>
                  <a:pt x="0" y="7464"/>
                  <a:pt x="0" y="8474"/>
                </a:cubicBezTo>
                <a:lnTo>
                  <a:pt x="0" y="19532"/>
                </a:lnTo>
                <a:cubicBezTo>
                  <a:pt x="0" y="20674"/>
                  <a:pt x="856" y="21600"/>
                  <a:pt x="1912" y="21600"/>
                </a:cubicBezTo>
                <a:lnTo>
                  <a:pt x="19688" y="21600"/>
                </a:lnTo>
                <a:cubicBezTo>
                  <a:pt x="20744" y="21600"/>
                  <a:pt x="21600" y="20674"/>
                  <a:pt x="21600" y="19532"/>
                </a:cubicBezTo>
                <a:lnTo>
                  <a:pt x="21600" y="8474"/>
                </a:lnTo>
                <a:cubicBezTo>
                  <a:pt x="21600" y="7332"/>
                  <a:pt x="20744" y="6406"/>
                  <a:pt x="19688" y="6406"/>
                </a:cubicBezTo>
                <a:lnTo>
                  <a:pt x="2683" y="6406"/>
                </a:lnTo>
                <a:lnTo>
                  <a:pt x="2121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An R expression that returns a data frame</a:t>
            </a:r>
          </a:p>
        </p:txBody>
      </p:sp>
      <p:sp>
        <p:nvSpPr>
          <p:cNvPr id="572" name="A grouped data frame"/>
          <p:cNvSpPr/>
          <p:nvPr/>
        </p:nvSpPr>
        <p:spPr>
          <a:xfrm>
            <a:off x="3294585" y="5783924"/>
            <a:ext cx="3936207" cy="46509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987" y="0"/>
                </a:moveTo>
                <a:lnTo>
                  <a:pt x="11290" y="6855"/>
                </a:lnTo>
                <a:lnTo>
                  <a:pt x="2372" y="6855"/>
                </a:lnTo>
                <a:cubicBezTo>
                  <a:pt x="1062" y="6855"/>
                  <a:pt x="0" y="7753"/>
                  <a:pt x="0" y="8862"/>
                </a:cubicBezTo>
                <a:lnTo>
                  <a:pt x="0" y="19593"/>
                </a:lnTo>
                <a:cubicBezTo>
                  <a:pt x="0" y="20701"/>
                  <a:pt x="1062" y="21600"/>
                  <a:pt x="2372" y="21600"/>
                </a:cubicBezTo>
                <a:lnTo>
                  <a:pt x="19228" y="21600"/>
                </a:lnTo>
                <a:cubicBezTo>
                  <a:pt x="20538" y="21600"/>
                  <a:pt x="21600" y="20701"/>
                  <a:pt x="21600" y="19593"/>
                </a:cubicBezTo>
                <a:lnTo>
                  <a:pt x="21600" y="8862"/>
                </a:lnTo>
                <a:cubicBezTo>
                  <a:pt x="21600" y="7753"/>
                  <a:pt x="20538" y="6855"/>
                  <a:pt x="19228" y="6855"/>
                </a:cubicBezTo>
                <a:lnTo>
                  <a:pt x="12682" y="6855"/>
                </a:lnTo>
                <a:lnTo>
                  <a:pt x="11987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 grouped data frame</a:t>
            </a:r>
          </a:p>
        </p:txBody>
      </p:sp>
      <p:sp>
        <p:nvSpPr>
          <p:cNvPr id="573" name="Use a &quot;.&quot; in the expression to pass input (like a pipe)"/>
          <p:cNvSpPr/>
          <p:nvPr/>
        </p:nvSpPr>
        <p:spPr>
          <a:xfrm>
            <a:off x="10072590" y="5990696"/>
            <a:ext cx="8137129" cy="44442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7016" y="7839"/>
                </a:lnTo>
                <a:cubicBezTo>
                  <a:pt x="7000" y="7978"/>
                  <a:pt x="6992" y="8121"/>
                  <a:pt x="6992" y="8269"/>
                </a:cubicBezTo>
                <a:lnTo>
                  <a:pt x="6992" y="19499"/>
                </a:lnTo>
                <a:cubicBezTo>
                  <a:pt x="6992" y="20660"/>
                  <a:pt x="7506" y="21600"/>
                  <a:pt x="8139" y="21600"/>
                </a:cubicBezTo>
                <a:lnTo>
                  <a:pt x="20453" y="21600"/>
                </a:lnTo>
                <a:cubicBezTo>
                  <a:pt x="21086" y="21600"/>
                  <a:pt x="21600" y="20660"/>
                  <a:pt x="21600" y="19499"/>
                </a:cubicBezTo>
                <a:lnTo>
                  <a:pt x="21600" y="8269"/>
                </a:lnTo>
                <a:cubicBezTo>
                  <a:pt x="21600" y="7109"/>
                  <a:pt x="21086" y="6169"/>
                  <a:pt x="20453" y="6169"/>
                </a:cubicBezTo>
                <a:lnTo>
                  <a:pt x="8139" y="6169"/>
                </a:lnTo>
                <a:cubicBezTo>
                  <a:pt x="7832" y="6169"/>
                  <a:pt x="7554" y="6394"/>
                  <a:pt x="7348" y="6755"/>
                </a:cubicBezTo>
                <a:lnTo>
                  <a:pt x="0" y="0"/>
                </a:ln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/>
          <a:p>
            <a: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a "." in the expression to pass input </a:t>
            </a:r>
            <a:r>
              <a:rPr b="0"/>
              <a:t>(like a pipe)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7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577" name="group_by() + do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group_by() + do()</a:t>
            </a:r>
          </a:p>
        </p:txBody>
      </p:sp>
      <p:sp>
        <p:nvSpPr>
          <p:cNvPr id="578" name="Rectangle"/>
          <p:cNvSpPr/>
          <p:nvPr/>
        </p:nvSpPr>
        <p:spPr>
          <a:xfrm>
            <a:off x="3365789" y="4598509"/>
            <a:ext cx="17639904" cy="35864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9" name="gapminder %&gt;%…"/>
          <p:cNvSpPr txBox="1"/>
          <p:nvPr/>
        </p:nvSpPr>
        <p:spPr>
          <a:xfrm>
            <a:off x="3680926" y="4904986"/>
            <a:ext cx="16266641" cy="3222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do()</a:t>
            </a:r>
          </a:p>
        </p:txBody>
      </p:sp>
      <p:sp>
        <p:nvSpPr>
          <p:cNvPr id="580" name="Run an expression on each group. The expression should return a data frame."/>
          <p:cNvSpPr txBox="1"/>
          <p:nvPr/>
        </p:nvSpPr>
        <p:spPr>
          <a:xfrm>
            <a:off x="3359439" y="2711902"/>
            <a:ext cx="17652604" cy="1781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 defTabSz="514095">
              <a:defRPr sz="528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Run an expression on each group. The expression should return a data frame.</a:t>
            </a:r>
          </a:p>
        </p:txBody>
      </p:sp>
      <p:sp>
        <p:nvSpPr>
          <p:cNvPr id="581" name="A grouped data frame"/>
          <p:cNvSpPr/>
          <p:nvPr/>
        </p:nvSpPr>
        <p:spPr>
          <a:xfrm>
            <a:off x="3294585" y="5891874"/>
            <a:ext cx="3936207" cy="74259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678" y="0"/>
                </a:moveTo>
                <a:lnTo>
                  <a:pt x="3981" y="12365"/>
                </a:lnTo>
                <a:lnTo>
                  <a:pt x="2372" y="12365"/>
                </a:lnTo>
                <a:cubicBezTo>
                  <a:pt x="1062" y="12365"/>
                  <a:pt x="0" y="12928"/>
                  <a:pt x="0" y="13622"/>
                </a:cubicBezTo>
                <a:lnTo>
                  <a:pt x="0" y="20343"/>
                </a:lnTo>
                <a:cubicBezTo>
                  <a:pt x="0" y="21037"/>
                  <a:pt x="1062" y="21600"/>
                  <a:pt x="2372" y="21600"/>
                </a:cubicBezTo>
                <a:lnTo>
                  <a:pt x="19228" y="21600"/>
                </a:lnTo>
                <a:cubicBezTo>
                  <a:pt x="20538" y="21600"/>
                  <a:pt x="21600" y="21037"/>
                  <a:pt x="21600" y="20343"/>
                </a:cubicBezTo>
                <a:lnTo>
                  <a:pt x="21600" y="13622"/>
                </a:lnTo>
                <a:cubicBezTo>
                  <a:pt x="21600" y="12928"/>
                  <a:pt x="20538" y="12365"/>
                  <a:pt x="19228" y="12365"/>
                </a:cubicBezTo>
                <a:lnTo>
                  <a:pt x="5375" y="12365"/>
                </a:lnTo>
                <a:lnTo>
                  <a:pt x="4678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 grouped data frame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8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585" name="group_by() + do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group_by() + do()</a:t>
            </a:r>
          </a:p>
        </p:txBody>
      </p:sp>
      <p:sp>
        <p:nvSpPr>
          <p:cNvPr id="586" name="Rectangle"/>
          <p:cNvSpPr/>
          <p:nvPr/>
        </p:nvSpPr>
        <p:spPr>
          <a:xfrm>
            <a:off x="3365789" y="4598509"/>
            <a:ext cx="17639904" cy="35864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7" name="gapminder %&gt;%…"/>
          <p:cNvSpPr txBox="1"/>
          <p:nvPr/>
        </p:nvSpPr>
        <p:spPr>
          <a:xfrm>
            <a:off x="3680926" y="4904986"/>
            <a:ext cx="16266641" cy="3222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do(</a:t>
            </a:r>
            <a:r>
              <a:rPr>
                <a:solidFill>
                  <a:schemeClr val="accent1"/>
                </a:solidFill>
              </a:rPr>
              <a:t>lm(lifeExp ~ year, data = .)</a:t>
            </a:r>
            <a:r>
              <a:t>)</a:t>
            </a:r>
          </a:p>
        </p:txBody>
      </p:sp>
      <p:sp>
        <p:nvSpPr>
          <p:cNvPr id="588" name="Run an expression on each group. The expression should return a data frame."/>
          <p:cNvSpPr txBox="1"/>
          <p:nvPr/>
        </p:nvSpPr>
        <p:spPr>
          <a:xfrm>
            <a:off x="3359439" y="2711902"/>
            <a:ext cx="17652604" cy="1781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 defTabSz="514095">
              <a:defRPr sz="528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Run an expression on each group. The expression should return a data frame.</a:t>
            </a:r>
          </a:p>
        </p:txBody>
      </p:sp>
      <p:sp>
        <p:nvSpPr>
          <p:cNvPr id="589" name="but DOES NOT return a data frame"/>
          <p:cNvSpPr/>
          <p:nvPr/>
        </p:nvSpPr>
        <p:spPr>
          <a:xfrm>
            <a:off x="14478677" y="10142802"/>
            <a:ext cx="6010401" cy="3175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8660"/>
                </a:moveTo>
                <a:lnTo>
                  <a:pt x="0" y="2940"/>
                </a:lnTo>
                <a:cubicBezTo>
                  <a:pt x="0" y="1316"/>
                  <a:pt x="695" y="0"/>
                  <a:pt x="1553" y="0"/>
                </a:cubicBezTo>
                <a:lnTo>
                  <a:pt x="20047" y="0"/>
                </a:lnTo>
                <a:cubicBezTo>
                  <a:pt x="20905" y="0"/>
                  <a:pt x="21600" y="1316"/>
                  <a:pt x="21600" y="2940"/>
                </a:cubicBezTo>
                <a:lnTo>
                  <a:pt x="21600" y="18660"/>
                </a:lnTo>
                <a:cubicBezTo>
                  <a:pt x="21600" y="20284"/>
                  <a:pt x="20905" y="21600"/>
                  <a:pt x="20047" y="21600"/>
                </a:cubicBezTo>
                <a:lnTo>
                  <a:pt x="1553" y="21600"/>
                </a:lnTo>
                <a:cubicBezTo>
                  <a:pt x="695" y="21600"/>
                  <a:pt x="0" y="20284"/>
                  <a:pt x="0" y="18660"/>
                </a:cubicBezTo>
                <a:close/>
              </a:path>
            </a:pathLst>
          </a:custGeom>
          <a:solidFill>
            <a:schemeClr val="accent5">
              <a:hueOff val="-444211"/>
              <a:satOff val="-14915"/>
              <a:lumOff val="2285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but DOES NOT return a data frame</a:t>
            </a:r>
          </a:p>
        </p:txBody>
      </p:sp>
      <p:sp>
        <p:nvSpPr>
          <p:cNvPr id="590" name="An R expression that uses a &quot;.&quot; to pass input"/>
          <p:cNvSpPr/>
          <p:nvPr/>
        </p:nvSpPr>
        <p:spPr>
          <a:xfrm>
            <a:off x="7490348" y="7786952"/>
            <a:ext cx="7389019" cy="553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18461" y="9213"/>
                </a:lnTo>
                <a:cubicBezTo>
                  <a:pt x="18429" y="9210"/>
                  <a:pt x="18398" y="9200"/>
                  <a:pt x="18365" y="9200"/>
                </a:cubicBezTo>
                <a:lnTo>
                  <a:pt x="1263" y="9200"/>
                </a:lnTo>
                <a:cubicBezTo>
                  <a:pt x="566" y="9200"/>
                  <a:pt x="0" y="9956"/>
                  <a:pt x="0" y="10888"/>
                </a:cubicBezTo>
                <a:lnTo>
                  <a:pt x="0" y="19912"/>
                </a:lnTo>
                <a:cubicBezTo>
                  <a:pt x="0" y="20844"/>
                  <a:pt x="566" y="21600"/>
                  <a:pt x="1263" y="21600"/>
                </a:cubicBezTo>
                <a:lnTo>
                  <a:pt x="18365" y="21600"/>
                </a:lnTo>
                <a:cubicBezTo>
                  <a:pt x="19063" y="21600"/>
                  <a:pt x="19629" y="20844"/>
                  <a:pt x="19629" y="19912"/>
                </a:cubicBezTo>
                <a:lnTo>
                  <a:pt x="19629" y="10888"/>
                </a:lnTo>
                <a:cubicBezTo>
                  <a:pt x="19629" y="10358"/>
                  <a:pt x="19442" y="9891"/>
                  <a:pt x="19156" y="9582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An R expression that uses a "." to pass input</a:t>
            </a:r>
          </a:p>
        </p:txBody>
      </p:sp>
      <p:sp>
        <p:nvSpPr>
          <p:cNvPr id="591" name="A grouped data frame"/>
          <p:cNvSpPr/>
          <p:nvPr/>
        </p:nvSpPr>
        <p:spPr>
          <a:xfrm>
            <a:off x="3294585" y="5891874"/>
            <a:ext cx="3936207" cy="74259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678" y="0"/>
                </a:moveTo>
                <a:lnTo>
                  <a:pt x="3981" y="12365"/>
                </a:lnTo>
                <a:lnTo>
                  <a:pt x="2372" y="12365"/>
                </a:lnTo>
                <a:cubicBezTo>
                  <a:pt x="1062" y="12365"/>
                  <a:pt x="0" y="12928"/>
                  <a:pt x="0" y="13622"/>
                </a:cubicBezTo>
                <a:lnTo>
                  <a:pt x="0" y="20343"/>
                </a:lnTo>
                <a:cubicBezTo>
                  <a:pt x="0" y="21037"/>
                  <a:pt x="1062" y="21600"/>
                  <a:pt x="2372" y="21600"/>
                </a:cubicBezTo>
                <a:lnTo>
                  <a:pt x="19228" y="21600"/>
                </a:lnTo>
                <a:cubicBezTo>
                  <a:pt x="20538" y="21600"/>
                  <a:pt x="21600" y="21037"/>
                  <a:pt x="21600" y="20343"/>
                </a:cubicBezTo>
                <a:lnTo>
                  <a:pt x="21600" y="13622"/>
                </a:lnTo>
                <a:cubicBezTo>
                  <a:pt x="21600" y="12928"/>
                  <a:pt x="20538" y="12365"/>
                  <a:pt x="19228" y="12365"/>
                </a:cubicBezTo>
                <a:lnTo>
                  <a:pt x="5375" y="12365"/>
                </a:lnTo>
                <a:lnTo>
                  <a:pt x="4678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 grouped data frame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89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9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595" name="group_by() + do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group_by() + do()</a:t>
            </a:r>
          </a:p>
        </p:txBody>
      </p:sp>
      <p:sp>
        <p:nvSpPr>
          <p:cNvPr id="596" name="Rectangle"/>
          <p:cNvSpPr/>
          <p:nvPr/>
        </p:nvSpPr>
        <p:spPr>
          <a:xfrm>
            <a:off x="3365789" y="4598509"/>
            <a:ext cx="17639904" cy="35864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7" name="gapminder %&gt;%…"/>
          <p:cNvSpPr txBox="1"/>
          <p:nvPr/>
        </p:nvSpPr>
        <p:spPr>
          <a:xfrm>
            <a:off x="3680926" y="4904986"/>
            <a:ext cx="16266641" cy="3222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do(</a:t>
            </a:r>
            <a:r>
              <a:rPr>
                <a:solidFill>
                  <a:schemeClr val="accent1"/>
                </a:solidFill>
              </a:rPr>
              <a:t>glance(</a:t>
            </a:r>
            <a:r>
              <a:t>lm(lifeExp ~ year, data = .)</a:t>
            </a:r>
            <a:r>
              <a:rPr>
                <a:solidFill>
                  <a:schemeClr val="accent1"/>
                </a:solidFill>
              </a:rPr>
              <a:t>)</a:t>
            </a:r>
            <a:r>
              <a:t>)</a:t>
            </a:r>
          </a:p>
        </p:txBody>
      </p:sp>
      <p:sp>
        <p:nvSpPr>
          <p:cNvPr id="598" name="Run an expression on each group. The expression should return a data frame."/>
          <p:cNvSpPr txBox="1"/>
          <p:nvPr/>
        </p:nvSpPr>
        <p:spPr>
          <a:xfrm>
            <a:off x="3359439" y="2711902"/>
            <a:ext cx="17652604" cy="1781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 defTabSz="514095">
              <a:defRPr sz="528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Run an expression on each group. The expression should return a data frame.</a:t>
            </a:r>
          </a:p>
        </p:txBody>
      </p:sp>
      <p:sp>
        <p:nvSpPr>
          <p:cNvPr id="599" name="…and returns a data frame"/>
          <p:cNvSpPr/>
          <p:nvPr/>
        </p:nvSpPr>
        <p:spPr>
          <a:xfrm>
            <a:off x="14478677" y="10142802"/>
            <a:ext cx="4882023" cy="3175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8660"/>
                </a:moveTo>
                <a:lnTo>
                  <a:pt x="0" y="2940"/>
                </a:lnTo>
                <a:cubicBezTo>
                  <a:pt x="0" y="1316"/>
                  <a:pt x="856" y="0"/>
                  <a:pt x="1912" y="0"/>
                </a:cubicBezTo>
                <a:lnTo>
                  <a:pt x="19688" y="0"/>
                </a:lnTo>
                <a:cubicBezTo>
                  <a:pt x="20744" y="0"/>
                  <a:pt x="21600" y="1316"/>
                  <a:pt x="21600" y="2940"/>
                </a:cubicBezTo>
                <a:lnTo>
                  <a:pt x="21600" y="18660"/>
                </a:lnTo>
                <a:cubicBezTo>
                  <a:pt x="21600" y="20284"/>
                  <a:pt x="20744" y="21600"/>
                  <a:pt x="19688" y="21600"/>
                </a:cubicBezTo>
                <a:lnTo>
                  <a:pt x="1912" y="21600"/>
                </a:lnTo>
                <a:cubicBezTo>
                  <a:pt x="856" y="21600"/>
                  <a:pt x="0" y="20284"/>
                  <a:pt x="0" y="18660"/>
                </a:cubicBez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…and returns a data frame</a:t>
            </a:r>
          </a:p>
        </p:txBody>
      </p:sp>
      <p:sp>
        <p:nvSpPr>
          <p:cNvPr id="600" name="An R expression that uses a &quot;.&quot; to pass input"/>
          <p:cNvSpPr/>
          <p:nvPr/>
        </p:nvSpPr>
        <p:spPr>
          <a:xfrm>
            <a:off x="7490348" y="7786952"/>
            <a:ext cx="7389019" cy="553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18461" y="9213"/>
                </a:lnTo>
                <a:cubicBezTo>
                  <a:pt x="18429" y="9210"/>
                  <a:pt x="18398" y="9200"/>
                  <a:pt x="18365" y="9200"/>
                </a:cubicBezTo>
                <a:lnTo>
                  <a:pt x="1263" y="9200"/>
                </a:lnTo>
                <a:cubicBezTo>
                  <a:pt x="566" y="9200"/>
                  <a:pt x="0" y="9956"/>
                  <a:pt x="0" y="10888"/>
                </a:cubicBezTo>
                <a:lnTo>
                  <a:pt x="0" y="19912"/>
                </a:lnTo>
                <a:cubicBezTo>
                  <a:pt x="0" y="20844"/>
                  <a:pt x="566" y="21600"/>
                  <a:pt x="1263" y="21600"/>
                </a:cubicBezTo>
                <a:lnTo>
                  <a:pt x="18365" y="21600"/>
                </a:lnTo>
                <a:cubicBezTo>
                  <a:pt x="19063" y="21600"/>
                  <a:pt x="19629" y="20844"/>
                  <a:pt x="19629" y="19912"/>
                </a:cubicBezTo>
                <a:lnTo>
                  <a:pt x="19629" y="10888"/>
                </a:lnTo>
                <a:cubicBezTo>
                  <a:pt x="19629" y="10358"/>
                  <a:pt x="19442" y="9891"/>
                  <a:pt x="19156" y="9582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An R expression that uses a "." to pass input</a:t>
            </a:r>
          </a:p>
        </p:txBody>
      </p:sp>
      <p:sp>
        <p:nvSpPr>
          <p:cNvPr id="601" name="A grouped data frame"/>
          <p:cNvSpPr/>
          <p:nvPr/>
        </p:nvSpPr>
        <p:spPr>
          <a:xfrm>
            <a:off x="3294585" y="5891874"/>
            <a:ext cx="3936207" cy="74259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678" y="0"/>
                </a:moveTo>
                <a:lnTo>
                  <a:pt x="3981" y="12365"/>
                </a:lnTo>
                <a:lnTo>
                  <a:pt x="2372" y="12365"/>
                </a:lnTo>
                <a:cubicBezTo>
                  <a:pt x="1062" y="12365"/>
                  <a:pt x="0" y="12928"/>
                  <a:pt x="0" y="13622"/>
                </a:cubicBezTo>
                <a:lnTo>
                  <a:pt x="0" y="20343"/>
                </a:lnTo>
                <a:cubicBezTo>
                  <a:pt x="0" y="21037"/>
                  <a:pt x="1062" y="21600"/>
                  <a:pt x="2372" y="21600"/>
                </a:cubicBezTo>
                <a:lnTo>
                  <a:pt x="19228" y="21600"/>
                </a:lnTo>
                <a:cubicBezTo>
                  <a:pt x="20538" y="21600"/>
                  <a:pt x="21600" y="21037"/>
                  <a:pt x="21600" y="20343"/>
                </a:cubicBezTo>
                <a:lnTo>
                  <a:pt x="21600" y="13622"/>
                </a:lnTo>
                <a:cubicBezTo>
                  <a:pt x="21600" y="12928"/>
                  <a:pt x="20538" y="12365"/>
                  <a:pt x="19228" y="12365"/>
                </a:cubicBezTo>
                <a:lnTo>
                  <a:pt x="5375" y="12365"/>
                </a:lnTo>
                <a:lnTo>
                  <a:pt x="4678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 grouped data frame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Open 08-List-Columns.Rmd"/>
          <p:cNvSpPr txBox="1"/>
          <p:nvPr>
            <p:ph type="body" sz="half" idx="4294967295"/>
          </p:nvPr>
        </p:nvSpPr>
        <p:spPr>
          <a:xfrm>
            <a:off x="6746580" y="3021307"/>
            <a:ext cx="10890841" cy="6581186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Open </a:t>
            </a:r>
            <a:r>
              <a:rPr b="1"/>
              <a:t>08-List-Columns.Rmd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3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0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605" name="group_by() + do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group_by() + do()</a:t>
            </a:r>
          </a:p>
        </p:txBody>
      </p:sp>
      <p:sp>
        <p:nvSpPr>
          <p:cNvPr id="606" name="Rectangle"/>
          <p:cNvSpPr/>
          <p:nvPr/>
        </p:nvSpPr>
        <p:spPr>
          <a:xfrm>
            <a:off x="3365789" y="4598509"/>
            <a:ext cx="17639904" cy="35864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7" name="gapminder %&gt;%…"/>
          <p:cNvSpPr txBox="1"/>
          <p:nvPr/>
        </p:nvSpPr>
        <p:spPr>
          <a:xfrm>
            <a:off x="3680926" y="4904986"/>
            <a:ext cx="18500846" cy="3222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do(</a:t>
            </a:r>
            <a:r>
              <a:rPr>
                <a:solidFill>
                  <a:schemeClr val="accent1"/>
                </a:solidFill>
              </a:rPr>
              <a:t>lm(lifeExp ~ year, data = .) %&gt;% glance()</a:t>
            </a:r>
            <a:r>
              <a:t>)</a:t>
            </a:r>
          </a:p>
        </p:txBody>
      </p:sp>
      <p:sp>
        <p:nvSpPr>
          <p:cNvPr id="608" name="Run an expression on each group. The expression should return a data frame."/>
          <p:cNvSpPr txBox="1"/>
          <p:nvPr/>
        </p:nvSpPr>
        <p:spPr>
          <a:xfrm>
            <a:off x="3359439" y="2711902"/>
            <a:ext cx="17652604" cy="1781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 defTabSz="514095">
              <a:defRPr sz="528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Run an expression on each group. The expression should return a data frame.</a:t>
            </a:r>
          </a:p>
        </p:txBody>
      </p:sp>
      <p:sp>
        <p:nvSpPr>
          <p:cNvPr id="609" name="…and returns a data frame"/>
          <p:cNvSpPr/>
          <p:nvPr/>
        </p:nvSpPr>
        <p:spPr>
          <a:xfrm>
            <a:off x="14478677" y="10142802"/>
            <a:ext cx="4882023" cy="3175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8660"/>
                </a:moveTo>
                <a:lnTo>
                  <a:pt x="0" y="2940"/>
                </a:lnTo>
                <a:cubicBezTo>
                  <a:pt x="0" y="1316"/>
                  <a:pt x="856" y="0"/>
                  <a:pt x="1912" y="0"/>
                </a:cubicBezTo>
                <a:lnTo>
                  <a:pt x="19688" y="0"/>
                </a:lnTo>
                <a:cubicBezTo>
                  <a:pt x="20744" y="0"/>
                  <a:pt x="21600" y="1316"/>
                  <a:pt x="21600" y="2940"/>
                </a:cubicBezTo>
                <a:lnTo>
                  <a:pt x="21600" y="18660"/>
                </a:lnTo>
                <a:cubicBezTo>
                  <a:pt x="21600" y="20284"/>
                  <a:pt x="20744" y="21600"/>
                  <a:pt x="19688" y="21600"/>
                </a:cubicBezTo>
                <a:lnTo>
                  <a:pt x="1912" y="21600"/>
                </a:lnTo>
                <a:cubicBezTo>
                  <a:pt x="856" y="21600"/>
                  <a:pt x="0" y="20284"/>
                  <a:pt x="0" y="18660"/>
                </a:cubicBez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…and returns a data frame</a:t>
            </a:r>
          </a:p>
        </p:txBody>
      </p:sp>
      <p:sp>
        <p:nvSpPr>
          <p:cNvPr id="610" name="An R expression that uses a &quot;.&quot; to pass input"/>
          <p:cNvSpPr/>
          <p:nvPr/>
        </p:nvSpPr>
        <p:spPr>
          <a:xfrm>
            <a:off x="7490348" y="7786952"/>
            <a:ext cx="7389019" cy="553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18461" y="9213"/>
                </a:lnTo>
                <a:cubicBezTo>
                  <a:pt x="18429" y="9210"/>
                  <a:pt x="18398" y="9200"/>
                  <a:pt x="18365" y="9200"/>
                </a:cubicBezTo>
                <a:lnTo>
                  <a:pt x="1263" y="9200"/>
                </a:lnTo>
                <a:cubicBezTo>
                  <a:pt x="566" y="9200"/>
                  <a:pt x="0" y="9956"/>
                  <a:pt x="0" y="10888"/>
                </a:cubicBezTo>
                <a:lnTo>
                  <a:pt x="0" y="19912"/>
                </a:lnTo>
                <a:cubicBezTo>
                  <a:pt x="0" y="20844"/>
                  <a:pt x="566" y="21600"/>
                  <a:pt x="1263" y="21600"/>
                </a:cubicBezTo>
                <a:lnTo>
                  <a:pt x="18365" y="21600"/>
                </a:lnTo>
                <a:cubicBezTo>
                  <a:pt x="19063" y="21600"/>
                  <a:pt x="19629" y="20844"/>
                  <a:pt x="19629" y="19912"/>
                </a:cubicBezTo>
                <a:lnTo>
                  <a:pt x="19629" y="10888"/>
                </a:lnTo>
                <a:cubicBezTo>
                  <a:pt x="19629" y="10358"/>
                  <a:pt x="19442" y="9891"/>
                  <a:pt x="19156" y="9582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An R expression that uses a "." to pass input</a:t>
            </a:r>
          </a:p>
        </p:txBody>
      </p:sp>
      <p:sp>
        <p:nvSpPr>
          <p:cNvPr id="611" name="A grouped data frame"/>
          <p:cNvSpPr/>
          <p:nvPr/>
        </p:nvSpPr>
        <p:spPr>
          <a:xfrm>
            <a:off x="3294585" y="5891874"/>
            <a:ext cx="3936207" cy="74259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678" y="0"/>
                </a:moveTo>
                <a:lnTo>
                  <a:pt x="3981" y="12365"/>
                </a:lnTo>
                <a:lnTo>
                  <a:pt x="2372" y="12365"/>
                </a:lnTo>
                <a:cubicBezTo>
                  <a:pt x="1062" y="12365"/>
                  <a:pt x="0" y="12928"/>
                  <a:pt x="0" y="13622"/>
                </a:cubicBezTo>
                <a:lnTo>
                  <a:pt x="0" y="20343"/>
                </a:lnTo>
                <a:cubicBezTo>
                  <a:pt x="0" y="21037"/>
                  <a:pt x="1062" y="21600"/>
                  <a:pt x="2372" y="21600"/>
                </a:cubicBezTo>
                <a:lnTo>
                  <a:pt x="19228" y="21600"/>
                </a:lnTo>
                <a:cubicBezTo>
                  <a:pt x="20538" y="21600"/>
                  <a:pt x="21600" y="21037"/>
                  <a:pt x="21600" y="20343"/>
                </a:cubicBezTo>
                <a:lnTo>
                  <a:pt x="21600" y="13622"/>
                </a:lnTo>
                <a:cubicBezTo>
                  <a:pt x="21600" y="12928"/>
                  <a:pt x="20538" y="12365"/>
                  <a:pt x="19228" y="12365"/>
                </a:cubicBezTo>
                <a:lnTo>
                  <a:pt x="5375" y="12365"/>
                </a:lnTo>
                <a:lnTo>
                  <a:pt x="4678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 grouped data frame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3" name="Screen Shot 2017-07-25 at 11.50.44 AM.png" descr="Screen Shot 2017-07-25 at 11.50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41577" y="6215480"/>
            <a:ext cx="18500846" cy="7379667"/>
          </a:xfrm>
          <a:prstGeom prst="rect">
            <a:avLst/>
          </a:prstGeom>
          <a:ln w="12700">
            <a:miter lim="400000"/>
          </a:ln>
        </p:spPr>
      </p:pic>
      <p:pic>
        <p:nvPicPr>
          <p:cNvPr id="614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1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616" name="group_by() + do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group_by() + do()</a:t>
            </a:r>
          </a:p>
        </p:txBody>
      </p:sp>
      <p:sp>
        <p:nvSpPr>
          <p:cNvPr id="617" name="Rectangle"/>
          <p:cNvSpPr/>
          <p:nvPr/>
        </p:nvSpPr>
        <p:spPr>
          <a:xfrm>
            <a:off x="3365789" y="2642709"/>
            <a:ext cx="17639904" cy="35864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8" name="gapminder %&gt;%…"/>
          <p:cNvSpPr txBox="1"/>
          <p:nvPr/>
        </p:nvSpPr>
        <p:spPr>
          <a:xfrm>
            <a:off x="3680926" y="2949186"/>
            <a:ext cx="18500846" cy="3222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do(</a:t>
            </a:r>
            <a:r>
              <a:rPr>
                <a:solidFill>
                  <a:schemeClr val="accent1"/>
                </a:solidFill>
              </a:rPr>
              <a:t>lm(lifeExp ~ year, data = .) %&gt;% glance()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0" name="Screen Shot 2017-07-25 at 11.50.44 AM.png" descr="Screen Shot 2017-07-25 at 11.50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41577" y="6215480"/>
            <a:ext cx="18500846" cy="7379667"/>
          </a:xfrm>
          <a:prstGeom prst="rect">
            <a:avLst/>
          </a:prstGeom>
          <a:ln w="12700">
            <a:miter lim="400000"/>
          </a:ln>
        </p:spPr>
      </p:pic>
      <p:pic>
        <p:nvPicPr>
          <p:cNvPr id="621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2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623" name="group_by() + do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group_by() + do()</a:t>
            </a:r>
          </a:p>
        </p:txBody>
      </p:sp>
      <p:sp>
        <p:nvSpPr>
          <p:cNvPr id="624" name="Rectangle"/>
          <p:cNvSpPr/>
          <p:nvPr/>
        </p:nvSpPr>
        <p:spPr>
          <a:xfrm>
            <a:off x="3365789" y="2642709"/>
            <a:ext cx="17639904" cy="35864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25" name="gapminder %&gt;%…"/>
          <p:cNvSpPr txBox="1"/>
          <p:nvPr/>
        </p:nvSpPr>
        <p:spPr>
          <a:xfrm>
            <a:off x="3680926" y="2949186"/>
            <a:ext cx="18500846" cy="3222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do(</a:t>
            </a:r>
            <a:r>
              <a:rPr>
                <a:solidFill>
                  <a:schemeClr val="accent1"/>
                </a:solidFill>
              </a:rPr>
              <a:t>lm(lifeExp ~ year, data = .) %&gt;% glance()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Screen Shot 2017-07-25 at 11.51.49 AM.png" descr="Screen Shot 2017-07-25 at 11.51.49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29568" y="6238692"/>
            <a:ext cx="18324864" cy="7358643"/>
          </a:xfrm>
          <a:prstGeom prst="rect">
            <a:avLst/>
          </a:prstGeom>
          <a:ln w="12700">
            <a:miter lim="400000"/>
          </a:ln>
        </p:spPr>
      </p:pic>
      <p:pic>
        <p:nvPicPr>
          <p:cNvPr id="628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2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630" name="group_by() + do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group_by() + do()</a:t>
            </a:r>
          </a:p>
        </p:txBody>
      </p:sp>
      <p:sp>
        <p:nvSpPr>
          <p:cNvPr id="631" name="Rectangle"/>
          <p:cNvSpPr/>
          <p:nvPr/>
        </p:nvSpPr>
        <p:spPr>
          <a:xfrm>
            <a:off x="3365789" y="2642709"/>
            <a:ext cx="17639904" cy="35864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2" name="gapminder %&gt;%…"/>
          <p:cNvSpPr txBox="1"/>
          <p:nvPr/>
        </p:nvSpPr>
        <p:spPr>
          <a:xfrm>
            <a:off x="3680926" y="2949186"/>
            <a:ext cx="18500846" cy="3222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do(</a:t>
            </a:r>
            <a:r>
              <a:rPr>
                <a:solidFill>
                  <a:schemeClr val="accent1"/>
                </a:solidFill>
              </a:rPr>
              <a:t>lm(lifeExp ~ year, data = .) %&gt;% tidy()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Screen Shot 2017-07-25 at 11.53.19 AM.png" descr="Screen Shot 2017-07-25 at 11.53.19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05232" y="6255651"/>
            <a:ext cx="18373536" cy="7324725"/>
          </a:xfrm>
          <a:prstGeom prst="rect">
            <a:avLst/>
          </a:prstGeom>
          <a:ln w="12700">
            <a:miter lim="400000"/>
          </a:ln>
        </p:spPr>
      </p:pic>
      <p:pic>
        <p:nvPicPr>
          <p:cNvPr id="635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3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637" name="group_by() + do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group_by() + do()</a:t>
            </a:r>
          </a:p>
        </p:txBody>
      </p:sp>
      <p:sp>
        <p:nvSpPr>
          <p:cNvPr id="638" name="Rectangle"/>
          <p:cNvSpPr/>
          <p:nvPr/>
        </p:nvSpPr>
        <p:spPr>
          <a:xfrm>
            <a:off x="3365789" y="2642709"/>
            <a:ext cx="17639904" cy="35864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9" name="gapminder %&gt;%…"/>
          <p:cNvSpPr txBox="1"/>
          <p:nvPr/>
        </p:nvSpPr>
        <p:spPr>
          <a:xfrm>
            <a:off x="3680926" y="2949186"/>
            <a:ext cx="18500846" cy="3222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do(</a:t>
            </a:r>
            <a:r>
              <a:rPr>
                <a:solidFill>
                  <a:schemeClr val="accent1"/>
                </a:solidFill>
              </a:rPr>
              <a:t>lm(lifeExp ~ year, data = .) %&gt;% augment()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Your Turn 2"/>
          <p:cNvSpPr txBox="1"/>
          <p:nvPr>
            <p:ph type="title" idx="4294967295"/>
          </p:nvPr>
        </p:nvSpPr>
        <p:spPr>
          <a:xfrm>
            <a:off x="4833937" y="-269651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0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Your Turn 2</a:t>
            </a:r>
          </a:p>
        </p:txBody>
      </p:sp>
      <p:sp>
        <p:nvSpPr>
          <p:cNvPr id="642" name="Group the data by country and continent then fit a model and collect the residuals for each country.…"/>
          <p:cNvSpPr txBox="1"/>
          <p:nvPr>
            <p:ph type="body" idx="4294967295"/>
          </p:nvPr>
        </p:nvSpPr>
        <p:spPr>
          <a:xfrm>
            <a:off x="884398" y="2261863"/>
            <a:ext cx="22615205" cy="10268360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Group the data by </a:t>
            </a:r>
            <a:r>
              <a:rPr b="1"/>
              <a:t>country</a:t>
            </a:r>
            <a:r>
              <a:t> and </a:t>
            </a:r>
            <a:r>
              <a:rPr b="1"/>
              <a:t>continent</a:t>
            </a:r>
            <a:r>
              <a:t> then fit a model and collect the residuals </a:t>
            </a:r>
            <a:r>
              <a:rPr i="1"/>
              <a:t>for each country</a:t>
            </a:r>
            <a:r>
              <a:t>.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Plot the </a:t>
            </a:r>
            <a:r>
              <a:rPr b="1"/>
              <a:t>residuals</a:t>
            </a:r>
            <a:r>
              <a:t> vs </a:t>
            </a:r>
            <a:r>
              <a:rPr b="1"/>
              <a:t>year</a:t>
            </a:r>
            <a:r>
              <a:t> as a line graph, grouped by </a:t>
            </a:r>
            <a:r>
              <a:rPr b="1"/>
              <a:t>country</a:t>
            </a:r>
            <a:r>
              <a:t>, with alpha = 0.2.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Add the following to your plot to facet by </a:t>
            </a:r>
            <a:r>
              <a:rPr b="1"/>
              <a:t>continent</a:t>
            </a:r>
            <a:r>
              <a:t>: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+ facet_wrap(~continent)</a:t>
            </a:r>
          </a:p>
        </p:txBody>
      </p:sp>
      <p:pic>
        <p:nvPicPr>
          <p:cNvPr id="643" name="Timer_Black_W_10_Alarm-6.mov" descr="Timer_Black_W_10_Alarm-6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6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643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4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647" name="Rectangle"/>
          <p:cNvSpPr/>
          <p:nvPr/>
        </p:nvSpPr>
        <p:spPr>
          <a:xfrm>
            <a:off x="534237" y="642609"/>
            <a:ext cx="23315525" cy="609099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8" name="gapminder %&gt;%…"/>
          <p:cNvSpPr txBox="1"/>
          <p:nvPr/>
        </p:nvSpPr>
        <p:spPr>
          <a:xfrm>
            <a:off x="898957" y="1012587"/>
            <a:ext cx="21277314" cy="5351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do(</a:t>
            </a:r>
            <a:r>
              <a:rPr>
                <a:solidFill>
                  <a:schemeClr val="accent1"/>
                </a:solidFill>
              </a:rPr>
              <a:t>lm(lifeExp ~ year, data = .) %&gt;%  augment()</a:t>
            </a:r>
            <a:r>
              <a:t>) %&gt;% 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ggplot() +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  geom_line(aes(year, .resid, group = country), alpha = 0.2) +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  facet_wrap(~continent)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Rplot04.png" descr="Rplot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3795" y="509225"/>
            <a:ext cx="23536410" cy="12697550"/>
          </a:xfrm>
          <a:prstGeom prst="rect">
            <a:avLst/>
          </a:prstGeom>
          <a:ln w="12700">
            <a:miter lim="400000"/>
          </a:ln>
        </p:spPr>
      </p:pic>
      <p:pic>
        <p:nvPicPr>
          <p:cNvPr id="651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5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Quiz"/>
          <p:cNvSpPr txBox="1"/>
          <p:nvPr>
            <p:ph type="title" idx="4294967295"/>
          </p:nvPr>
        </p:nvSpPr>
        <p:spPr>
          <a:xfrm>
            <a:off x="4833937" y="-269651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0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Quiz</a:t>
            </a:r>
          </a:p>
        </p:txBody>
      </p:sp>
      <p:sp>
        <p:nvSpPr>
          <p:cNvPr id="655" name="Which broom function can we use to find the r squared for each model?"/>
          <p:cNvSpPr txBox="1"/>
          <p:nvPr>
            <p:ph type="body" sz="half" idx="4294967295"/>
          </p:nvPr>
        </p:nvSpPr>
        <p:spPr>
          <a:xfrm>
            <a:off x="3153716" y="2578196"/>
            <a:ext cx="18076568" cy="6032361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Which broom function can we use to find the </a:t>
            </a:r>
            <a:r>
              <a:rPr b="1"/>
              <a:t>r squared </a:t>
            </a:r>
            <a:r>
              <a:t>for each model?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7" name="Screen Shot 2017-07-25 at 12.02.55 PM.png" descr="Screen Shot 2017-07-25 at 12.02.55 PM.png"/>
          <p:cNvPicPr>
            <a:picLocks noChangeAspect="1"/>
          </p:cNvPicPr>
          <p:nvPr/>
        </p:nvPicPr>
        <p:blipFill>
          <a:blip r:embed="rId2">
            <a:extLst/>
          </a:blip>
          <a:srcRect l="0" t="8978" r="0" b="14476"/>
          <a:stretch>
            <a:fillRect/>
          </a:stretch>
        </p:blipFill>
        <p:spPr>
          <a:xfrm>
            <a:off x="2546263" y="8170219"/>
            <a:ext cx="19709336" cy="5268967"/>
          </a:xfrm>
          <a:prstGeom prst="rect">
            <a:avLst/>
          </a:prstGeom>
          <a:ln w="12700">
            <a:miter lim="400000"/>
          </a:ln>
        </p:spPr>
      </p:pic>
      <p:pic>
        <p:nvPicPr>
          <p:cNvPr id="658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5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660" name="Bad fit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Bad fits</a:t>
            </a:r>
          </a:p>
        </p:txBody>
      </p:sp>
      <p:sp>
        <p:nvSpPr>
          <p:cNvPr id="661" name="Rectangle"/>
          <p:cNvSpPr/>
          <p:nvPr/>
        </p:nvSpPr>
        <p:spPr>
          <a:xfrm>
            <a:off x="2962008" y="3449948"/>
            <a:ext cx="18877846" cy="438177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62" name="gapminder %&gt;%…"/>
          <p:cNvSpPr txBox="1"/>
          <p:nvPr/>
        </p:nvSpPr>
        <p:spPr>
          <a:xfrm>
            <a:off x="3277145" y="3756426"/>
            <a:ext cx="18500846" cy="3818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578358">
              <a:spcBef>
                <a:spcPts val="1400"/>
              </a:spcBef>
              <a:defRPr sz="4653"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 defTabSz="578358">
              <a:spcBef>
                <a:spcPts val="1400"/>
              </a:spcBef>
              <a:defRPr sz="4653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 defTabSz="578358">
              <a:spcBef>
                <a:spcPts val="1400"/>
              </a:spcBef>
              <a:defRPr sz="4653">
                <a:latin typeface="Monaco"/>
                <a:ea typeface="Monaco"/>
                <a:cs typeface="Monaco"/>
                <a:sym typeface="Monaco"/>
              </a:defRPr>
            </a:pPr>
            <a:r>
              <a:t>  do(</a:t>
            </a:r>
            <a:r>
              <a:rPr>
                <a:solidFill>
                  <a:schemeClr val="accent1"/>
                </a:solidFill>
              </a:rPr>
              <a:t>lm(lifeExp ~ year, data = .) %&gt;% glance()</a:t>
            </a:r>
            <a:r>
              <a:t>) %&gt;%</a:t>
            </a:r>
          </a:p>
          <a:p>
            <a:pPr algn="l" defTabSz="578358">
              <a:spcBef>
                <a:spcPts val="1400"/>
              </a:spcBef>
              <a:defRPr sz="4653">
                <a:latin typeface="Monaco"/>
                <a:ea typeface="Monaco"/>
                <a:cs typeface="Monaco"/>
                <a:sym typeface="Monaco"/>
              </a:defRPr>
            </a:pPr>
            <a:r>
              <a:t>  filter(r.squared &lt; 0.25)</a:t>
            </a:r>
          </a:p>
        </p:txBody>
      </p:sp>
      <p:sp>
        <p:nvSpPr>
          <p:cNvPr id="663" name="Which countries had a non-linear progress?"/>
          <p:cNvSpPr txBox="1"/>
          <p:nvPr/>
        </p:nvSpPr>
        <p:spPr>
          <a:xfrm>
            <a:off x="2955658" y="2172941"/>
            <a:ext cx="17652604" cy="12794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Which countries had a non-linear progress?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8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482" name="gapminder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gapminder</a:t>
            </a:r>
          </a:p>
        </p:txBody>
      </p:sp>
      <p:sp>
        <p:nvSpPr>
          <p:cNvPr id="483" name="A subset of the data available at Hans Rosling’s gapminder.org"/>
          <p:cNvSpPr txBox="1"/>
          <p:nvPr/>
        </p:nvSpPr>
        <p:spPr>
          <a:xfrm>
            <a:off x="9055778" y="4043673"/>
            <a:ext cx="12509643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 subset of the data available at Hans Rosling’s </a:t>
            </a:r>
            <a:r>
              <a:rPr u="sng">
                <a:hlinkClick r:id="rId4" invalidUrl="" action="" tgtFrame="" tooltip="" history="1" highlightClick="0" endSnd="0"/>
              </a:rPr>
              <a:t>gapminder.org</a:t>
            </a:r>
          </a:p>
        </p:txBody>
      </p:sp>
      <p:sp>
        <p:nvSpPr>
          <p:cNvPr id="484" name="Rectangle"/>
          <p:cNvSpPr/>
          <p:nvPr/>
        </p:nvSpPr>
        <p:spPr>
          <a:xfrm>
            <a:off x="9065476" y="6508795"/>
            <a:ext cx="12952956" cy="255544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85" name="# install.packages(&quot;gapminder&quot;)…"/>
          <p:cNvSpPr txBox="1"/>
          <p:nvPr/>
        </p:nvSpPr>
        <p:spPr>
          <a:xfrm>
            <a:off x="9430195" y="6840673"/>
            <a:ext cx="13276433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install.packages("gapminder")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library(gapminder)</a:t>
            </a:r>
          </a:p>
        </p:txBody>
      </p:sp>
      <p:grpSp>
        <p:nvGrpSpPr>
          <p:cNvPr id="497" name="Group"/>
          <p:cNvGrpSpPr/>
          <p:nvPr/>
        </p:nvGrpSpPr>
        <p:grpSpPr>
          <a:xfrm>
            <a:off x="1912448" y="4487404"/>
            <a:ext cx="6015593" cy="4380991"/>
            <a:chOff x="0" y="0"/>
            <a:chExt cx="6015592" cy="4380990"/>
          </a:xfrm>
        </p:grpSpPr>
        <p:grpSp>
          <p:nvGrpSpPr>
            <p:cNvPr id="495" name="Group"/>
            <p:cNvGrpSpPr/>
            <p:nvPr/>
          </p:nvGrpSpPr>
          <p:grpSpPr>
            <a:xfrm>
              <a:off x="349207" y="0"/>
              <a:ext cx="5666385" cy="4380989"/>
              <a:chOff x="0" y="0"/>
              <a:chExt cx="5666384" cy="4380988"/>
            </a:xfrm>
          </p:grpSpPr>
          <p:sp>
            <p:nvSpPr>
              <p:cNvPr id="486" name="Rectangle"/>
              <p:cNvSpPr/>
              <p:nvPr/>
            </p:nvSpPr>
            <p:spPr>
              <a:xfrm>
                <a:off x="923923" y="17923"/>
                <a:ext cx="4742462" cy="3604272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87" name="Rectangle"/>
              <p:cNvSpPr/>
              <p:nvPr/>
            </p:nvSpPr>
            <p:spPr>
              <a:xfrm>
                <a:off x="876498" y="776717"/>
                <a:ext cx="4742462" cy="2845478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88" name="Rectangle"/>
              <p:cNvSpPr/>
              <p:nvPr/>
            </p:nvSpPr>
            <p:spPr>
              <a:xfrm rot="19050000">
                <a:off x="238521" y="260770"/>
                <a:ext cx="1233041" cy="1185617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89" name="Triangle"/>
              <p:cNvSpPr/>
              <p:nvPr/>
            </p:nvSpPr>
            <p:spPr>
              <a:xfrm flipH="1" rot="10800000">
                <a:off x="4717892" y="3622194"/>
                <a:ext cx="901068" cy="7587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90" name="Rectangle"/>
              <p:cNvSpPr/>
              <p:nvPr/>
            </p:nvSpPr>
            <p:spPr>
              <a:xfrm>
                <a:off x="22855" y="776717"/>
                <a:ext cx="4742462" cy="3604272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91" name="Triangle"/>
              <p:cNvSpPr/>
              <p:nvPr/>
            </p:nvSpPr>
            <p:spPr>
              <a:xfrm flipH="1" rot="16200000">
                <a:off x="2299236" y="1772634"/>
                <a:ext cx="3367149" cy="1565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92" name="Triangle"/>
              <p:cNvSpPr/>
              <p:nvPr/>
            </p:nvSpPr>
            <p:spPr>
              <a:xfrm rot="5400000">
                <a:off x="-878213" y="1772634"/>
                <a:ext cx="3367149" cy="1565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93" name="Triangle"/>
              <p:cNvSpPr/>
              <p:nvPr/>
            </p:nvSpPr>
            <p:spPr>
              <a:xfrm flipH="1" rot="10800000">
                <a:off x="22855" y="776717"/>
                <a:ext cx="4742462" cy="28454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9B38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94" name="Triangle"/>
              <p:cNvSpPr/>
              <p:nvPr/>
            </p:nvSpPr>
            <p:spPr>
              <a:xfrm flipH="1">
                <a:off x="4717892" y="112772"/>
                <a:ext cx="901068" cy="7587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</p:grpSp>
        <p:sp>
          <p:nvSpPr>
            <p:cNvPr id="496" name="R package"/>
            <p:cNvSpPr txBox="1"/>
            <p:nvPr/>
          </p:nvSpPr>
          <p:spPr>
            <a:xfrm>
              <a:off x="-1" y="336082"/>
              <a:ext cx="5492815" cy="40449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5200">
                  <a:solidFill>
                    <a:srgbClr val="7A43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lvl1pPr>
            </a:lstStyle>
            <a:p>
              <a:pPr/>
              <a:r>
                <a:t>R package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Your Turn 3"/>
          <p:cNvSpPr txBox="1"/>
          <p:nvPr>
            <p:ph type="title" idx="4294967295"/>
          </p:nvPr>
        </p:nvSpPr>
        <p:spPr>
          <a:xfrm>
            <a:off x="4833937" y="-269651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0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Your Turn 3</a:t>
            </a:r>
          </a:p>
        </p:txBody>
      </p:sp>
      <p:sp>
        <p:nvSpPr>
          <p:cNvPr id="666" name="Complete the code to filter the dataset that you made in Your Turn 2 against bad_fits.…"/>
          <p:cNvSpPr txBox="1"/>
          <p:nvPr>
            <p:ph type="body" idx="4294967295"/>
          </p:nvPr>
        </p:nvSpPr>
        <p:spPr>
          <a:xfrm>
            <a:off x="2568881" y="2513434"/>
            <a:ext cx="19246238" cy="7596932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Complete the code to filter the dataset that you made in Your Turn 2 against </a:t>
            </a:r>
            <a:r>
              <a:rPr b="1"/>
              <a:t>bad_fits</a:t>
            </a:r>
            <a:r>
              <a:t>.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the result to plot a line graph of </a:t>
            </a:r>
            <a:r>
              <a:rPr b="1"/>
              <a:t>year</a:t>
            </a:r>
            <a:r>
              <a:t> vs. .</a:t>
            </a:r>
            <a:r>
              <a:rPr b="1"/>
              <a:t>resid </a:t>
            </a:r>
            <a:r>
              <a:t>colored by </a:t>
            </a:r>
            <a:r>
              <a:rPr b="1"/>
              <a:t>country</a:t>
            </a:r>
            <a:r>
              <a:t> for each country that had an r-squared &lt; 0.25.</a:t>
            </a:r>
          </a:p>
        </p:txBody>
      </p:sp>
      <p:pic>
        <p:nvPicPr>
          <p:cNvPr id="667" name="Timer_Black_W_10_Alarm-6.mov" descr="Timer_Black_W_10_Alarm-6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6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667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670" name="Rectangle"/>
          <p:cNvSpPr/>
          <p:nvPr/>
        </p:nvSpPr>
        <p:spPr>
          <a:xfrm>
            <a:off x="586960" y="853498"/>
            <a:ext cx="23210080" cy="1200900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71" name="bad_fits &lt;- gapminder %&gt;%…"/>
          <p:cNvSpPr txBox="1"/>
          <p:nvPr/>
        </p:nvSpPr>
        <p:spPr>
          <a:xfrm>
            <a:off x="951679" y="1223475"/>
            <a:ext cx="22480642" cy="11269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bad_fits &lt;- gapminder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group_by(country)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do(lm(lifeExp ~ year, data = .) %&gt;%  glance())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filter(r.squared &lt; 0.25)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residuals &lt;- gapminder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group_by(country)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do(lm(lifeExp ~ year, data = .) %&gt;%  augment())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residuals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chemeClr val="accent1"/>
                </a:solidFill>
              </a:rPr>
              <a:t>semi_join(bad_fits) %&gt;% </a:t>
            </a:r>
            <a:endParaRPr>
              <a:solidFill>
                <a:schemeClr val="accent1"/>
              </a:solidFill>
            </a:endParaRPr>
          </a:p>
          <a:p>
            <a:pPr algn="l">
              <a:spcBef>
                <a:spcPts val="1500"/>
              </a:spcBef>
              <a:defRPr sz="4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ggplot() +</a:t>
            </a:r>
          </a:p>
          <a:p>
            <a:pPr algn="l">
              <a:spcBef>
                <a:spcPts val="1500"/>
              </a:spcBef>
              <a:defRPr sz="4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geom_line(aes(year, .resid, color = country))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3" name="Rplot.png" descr="Rplo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5303" y="158567"/>
            <a:ext cx="20153394" cy="13398866"/>
          </a:xfrm>
          <a:prstGeom prst="rect">
            <a:avLst/>
          </a:prstGeom>
          <a:ln w="12700">
            <a:miter lim="400000"/>
          </a:ln>
        </p:spPr>
      </p:pic>
      <p:pic>
        <p:nvPicPr>
          <p:cNvPr id="674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7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678" name="Rectangle"/>
          <p:cNvSpPr/>
          <p:nvPr/>
        </p:nvSpPr>
        <p:spPr>
          <a:xfrm>
            <a:off x="586960" y="853498"/>
            <a:ext cx="23210080" cy="1200900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79" name="bad_fits &lt;- gapminder %&gt;%…"/>
          <p:cNvSpPr txBox="1"/>
          <p:nvPr/>
        </p:nvSpPr>
        <p:spPr>
          <a:xfrm>
            <a:off x="951679" y="1223475"/>
            <a:ext cx="22480642" cy="11269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bad_fits &lt;- gapminder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do(</a:t>
            </a:r>
            <a:r>
              <a:rPr>
                <a:solidFill>
                  <a:schemeClr val="accent1"/>
                </a:solidFill>
              </a:rPr>
              <a:t>lm(lifeExp ~ year, data = .)</a:t>
            </a:r>
            <a:r>
              <a:t> %&gt;%  glance())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filter(r.squared &lt; 0.25)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residuals &lt;- gapminder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do(</a:t>
            </a:r>
            <a:r>
              <a:rPr>
                <a:solidFill>
                  <a:schemeClr val="accent1"/>
                </a:solidFill>
              </a:rPr>
              <a:t>lm(lifeExp ~ year, data = .)</a:t>
            </a:r>
            <a:r>
              <a:t> %&gt;%  augment())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residuals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semi_join(bad_fits)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ggplot() +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  geom_line(aes(year, .resid, color = country))</a:t>
            </a:r>
          </a:p>
        </p:txBody>
      </p:sp>
      <p:sp>
        <p:nvSpPr>
          <p:cNvPr id="680" name="Fits the same model twice (to 142 countries each time)"/>
          <p:cNvSpPr/>
          <p:nvPr/>
        </p:nvSpPr>
        <p:spPr>
          <a:xfrm>
            <a:off x="7323329" y="3566508"/>
            <a:ext cx="16100029" cy="34246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8282" y="4826"/>
                </a:lnTo>
                <a:lnTo>
                  <a:pt x="8282" y="18874"/>
                </a:lnTo>
                <a:cubicBezTo>
                  <a:pt x="8282" y="20380"/>
                  <a:pt x="8541" y="21600"/>
                  <a:pt x="8862" y="21600"/>
                </a:cubicBezTo>
                <a:lnTo>
                  <a:pt x="21020" y="21600"/>
                </a:lnTo>
                <a:cubicBezTo>
                  <a:pt x="21340" y="21600"/>
                  <a:pt x="21600" y="20379"/>
                  <a:pt x="21600" y="18874"/>
                </a:cubicBezTo>
                <a:lnTo>
                  <a:pt x="21600" y="4300"/>
                </a:lnTo>
                <a:cubicBezTo>
                  <a:pt x="21600" y="2795"/>
                  <a:pt x="21340" y="1575"/>
                  <a:pt x="21020" y="1575"/>
                </a:cubicBezTo>
                <a:lnTo>
                  <a:pt x="8862" y="1575"/>
                </a:lnTo>
                <a:cubicBezTo>
                  <a:pt x="8622" y="1575"/>
                  <a:pt x="8416" y="2257"/>
                  <a:pt x="8328" y="3232"/>
                </a:cubicBezTo>
                <a:lnTo>
                  <a:pt x="0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Fits the same model twice (to 142 countries each time)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683" name="Rectangle"/>
          <p:cNvSpPr/>
          <p:nvPr/>
        </p:nvSpPr>
        <p:spPr>
          <a:xfrm>
            <a:off x="586960" y="853498"/>
            <a:ext cx="23210080" cy="1200900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84" name="bad_fits &lt;- gapminder %&gt;%…"/>
          <p:cNvSpPr txBox="1"/>
          <p:nvPr/>
        </p:nvSpPr>
        <p:spPr>
          <a:xfrm>
            <a:off x="951679" y="1223475"/>
            <a:ext cx="22480642" cy="11269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chemeClr val="accent2"/>
                </a:solidFill>
              </a:rPr>
              <a:t>bad_fits</a:t>
            </a:r>
            <a:r>
              <a:t> &lt;- gapminder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do(lm(lifeExp ~ year, data = .) %&gt;%  glance())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filter(r.squared &lt; 0.25)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chemeClr val="accent2"/>
                </a:solidFill>
              </a:rPr>
              <a:t>residuals</a:t>
            </a:r>
            <a:r>
              <a:t> &lt;- gapminder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group_by(country, continent)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do(lm(lifeExp ~ year, data = .) %&gt;%  augment())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chemeClr val="accent2"/>
                </a:solidFill>
              </a:rPr>
              <a:t>residuals</a:t>
            </a:r>
            <a:r>
              <a:t>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semi_join(</a:t>
            </a:r>
            <a:r>
              <a:rPr>
                <a:solidFill>
                  <a:schemeClr val="accent2"/>
                </a:solidFill>
              </a:rPr>
              <a:t>bad_fits</a:t>
            </a:r>
            <a:r>
              <a:t>)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ggplot() +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  geom_line(aes(year, .resid, color = country))</a:t>
            </a:r>
          </a:p>
        </p:txBody>
      </p:sp>
      <p:sp>
        <p:nvSpPr>
          <p:cNvPr id="685" name="Fits the same model twice (to 142 countries each time)"/>
          <p:cNvSpPr/>
          <p:nvPr/>
        </p:nvSpPr>
        <p:spPr>
          <a:xfrm>
            <a:off x="13496323" y="3816143"/>
            <a:ext cx="9927214" cy="3175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8660"/>
                </a:moveTo>
                <a:lnTo>
                  <a:pt x="0" y="2940"/>
                </a:lnTo>
                <a:cubicBezTo>
                  <a:pt x="0" y="1316"/>
                  <a:pt x="421" y="0"/>
                  <a:pt x="940" y="0"/>
                </a:cubicBezTo>
                <a:lnTo>
                  <a:pt x="20660" y="0"/>
                </a:lnTo>
                <a:cubicBezTo>
                  <a:pt x="21179" y="0"/>
                  <a:pt x="21600" y="1316"/>
                  <a:pt x="21600" y="2940"/>
                </a:cubicBezTo>
                <a:lnTo>
                  <a:pt x="21600" y="18660"/>
                </a:lnTo>
                <a:cubicBezTo>
                  <a:pt x="21600" y="20284"/>
                  <a:pt x="21179" y="21600"/>
                  <a:pt x="20660" y="21600"/>
                </a:cubicBezTo>
                <a:lnTo>
                  <a:pt x="940" y="21600"/>
                </a:lnTo>
                <a:cubicBezTo>
                  <a:pt x="421" y="21600"/>
                  <a:pt x="0" y="20284"/>
                  <a:pt x="0" y="18660"/>
                </a:cubicBez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Fits the same model twice (to 142 countries each time)</a:t>
            </a:r>
          </a:p>
        </p:txBody>
      </p:sp>
      <p:sp>
        <p:nvSpPr>
          <p:cNvPr id="686" name="Need to keep track of two separate data frames"/>
          <p:cNvSpPr/>
          <p:nvPr/>
        </p:nvSpPr>
        <p:spPr>
          <a:xfrm>
            <a:off x="3954654" y="8239999"/>
            <a:ext cx="19468704" cy="3175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066" y="0"/>
                </a:moveTo>
                <a:cubicBezTo>
                  <a:pt x="10801" y="0"/>
                  <a:pt x="10586" y="1316"/>
                  <a:pt x="10586" y="2940"/>
                </a:cubicBezTo>
                <a:lnTo>
                  <a:pt x="10586" y="7509"/>
                </a:lnTo>
                <a:lnTo>
                  <a:pt x="0" y="8373"/>
                </a:lnTo>
                <a:lnTo>
                  <a:pt x="10586" y="9237"/>
                </a:lnTo>
                <a:lnTo>
                  <a:pt x="10586" y="18660"/>
                </a:lnTo>
                <a:cubicBezTo>
                  <a:pt x="10586" y="20284"/>
                  <a:pt x="10801" y="21600"/>
                  <a:pt x="11066" y="21600"/>
                </a:cubicBezTo>
                <a:lnTo>
                  <a:pt x="21120" y="21600"/>
                </a:lnTo>
                <a:cubicBezTo>
                  <a:pt x="21385" y="21600"/>
                  <a:pt x="21600" y="20284"/>
                  <a:pt x="21600" y="18660"/>
                </a:cubicBezTo>
                <a:lnTo>
                  <a:pt x="21600" y="2940"/>
                </a:lnTo>
                <a:cubicBezTo>
                  <a:pt x="21600" y="1316"/>
                  <a:pt x="21385" y="0"/>
                  <a:pt x="21120" y="0"/>
                </a:cubicBezTo>
                <a:lnTo>
                  <a:pt x="11066" y="0"/>
                </a:lnTo>
                <a:close/>
              </a:path>
            </a:pathLst>
          </a:custGeom>
          <a:solidFill>
            <a:srgbClr val="A7C18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Need to keep track of two separate data frames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List columns"/>
          <p:cNvSpPr txBox="1"/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pPr/>
            <a:r>
              <a:t>List columns</a:t>
            </a:r>
          </a:p>
        </p:txBody>
      </p:sp>
      <p:pic>
        <p:nvPicPr>
          <p:cNvPr id="689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1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9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graphicFrame>
        <p:nvGraphicFramePr>
          <p:cNvPr id="693" name="Table"/>
          <p:cNvGraphicFramePr/>
          <p:nvPr/>
        </p:nvGraphicFramePr>
        <p:xfrm>
          <a:off x="5053447" y="3401403"/>
          <a:ext cx="8447958" cy="666267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3406888"/>
                <a:gridCol w="3005772"/>
              </a:tblGrid>
              <a:tr h="94455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country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r.squared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AAA"/>
                    </a:solidFill>
                  </a:tcPr>
                </a:tc>
              </a:tr>
              <a:tr h="9445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</a:tr>
              <a:tr h="9445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</a:tr>
              <a:tr h="9445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</a:tr>
              <a:tr h="9445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</a:tr>
              <a:tr h="9445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</a:tr>
              <a:tr h="9445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</a:tr>
            </a:tbl>
          </a:graphicData>
        </a:graphic>
      </p:graphicFrame>
      <p:sp>
        <p:nvSpPr>
          <p:cNvPr id="694" name="bad_fits"/>
          <p:cNvSpPr txBox="1"/>
          <p:nvPr/>
        </p:nvSpPr>
        <p:spPr>
          <a:xfrm>
            <a:off x="6913705" y="2282395"/>
            <a:ext cx="2692147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bad_fits</a:t>
            </a:r>
          </a:p>
        </p:txBody>
      </p:sp>
      <p:graphicFrame>
        <p:nvGraphicFramePr>
          <p:cNvPr id="695" name="Table"/>
          <p:cNvGraphicFramePr/>
          <p:nvPr/>
        </p:nvGraphicFramePr>
        <p:xfrm>
          <a:off x="14759768" y="3401403"/>
          <a:ext cx="6898626" cy="391881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1652839"/>
                <a:gridCol w="1107839"/>
                <a:gridCol w="1810104"/>
              </a:tblGrid>
              <a:tr h="53340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country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.resid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-5.3071154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-3.6144580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-2.0158007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-0.5411434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1.8815140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4.8731713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6.7348287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8.5694860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7.3891434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-3.1031993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-9.3285420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-5.5378846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-5.2410256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-2.8098543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-0.5876830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-0.3205117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0.4766597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2.4398310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4.8320023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6.4561737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8.4833450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3.8785163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-7.5643124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-10.0431410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-2.7419487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-1.0127914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0.7163660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2.0455233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2.7746807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3.4038380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4.8509953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2.8821527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-17.3096900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-4.5925326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2.9626247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6.0207821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-4.9808590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-3.4392331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-2.3466072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-1.1809814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1.2626445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3.7722704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6.3208963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7.9625221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8.2831480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3.6227739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-7.2726002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-12.0039744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-5.6200256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-3.2788998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-1.0307739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1.0163520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3.6574779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5.2386037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5.9757296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5.2778555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0.8589814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-4.7008928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-5.4437669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-1.9506410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-6.7702436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-4.2871387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-1.9330338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0.1690711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2.2741760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4.7782809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7.9323858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10.3854907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8.8765956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-4.2262995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-10.5811946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</a:tbl>
          </a:graphicData>
        </a:graphic>
      </p:graphicFrame>
      <p:sp>
        <p:nvSpPr>
          <p:cNvPr id="696" name="residuals"/>
          <p:cNvSpPr txBox="1"/>
          <p:nvPr/>
        </p:nvSpPr>
        <p:spPr>
          <a:xfrm>
            <a:off x="15549736" y="2282395"/>
            <a:ext cx="2990851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residuals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8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69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700" name="master"/>
          <p:cNvSpPr txBox="1"/>
          <p:nvPr/>
        </p:nvSpPr>
        <p:spPr>
          <a:xfrm>
            <a:off x="11030331" y="278953"/>
            <a:ext cx="232333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master</a:t>
            </a:r>
          </a:p>
        </p:txBody>
      </p:sp>
      <p:grpSp>
        <p:nvGrpSpPr>
          <p:cNvPr id="705" name="Group"/>
          <p:cNvGrpSpPr/>
          <p:nvPr/>
        </p:nvGrpSpPr>
        <p:grpSpPr>
          <a:xfrm>
            <a:off x="5124450" y="1706789"/>
            <a:ext cx="19237533" cy="17127490"/>
            <a:chOff x="38100" y="38100"/>
            <a:chExt cx="19237532" cy="17127489"/>
          </a:xfrm>
        </p:grpSpPr>
        <p:graphicFrame>
          <p:nvGraphicFramePr>
            <p:cNvPr id="701" name="Table"/>
            <p:cNvGraphicFramePr/>
            <p:nvPr/>
          </p:nvGraphicFramePr>
          <p:xfrm>
            <a:off x="38100" y="38100"/>
            <a:ext cx="19237533" cy="15600326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{33BA23B1-9221-436E-865A-0063620EA4FD}</a:tableStyleId>
                </a:tblPr>
                <a:tblGrid>
                  <a:gridCol w="4927600"/>
                  <a:gridCol w="4140200"/>
                  <a:gridCol w="5067300"/>
                </a:tblGrid>
                <a:tr h="1229906">
                  <a:tc>
                    <a:txBody>
                      <a:bodyPr/>
                      <a:lstStyle/>
                      <a:p>
                        <a:pPr defTabSz="914400"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country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8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r.squared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data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</a:tr>
                <a:tr h="477320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Botswana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0.03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</a:tr>
                <a:tr h="477320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Lesotho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0.08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</a:tr>
                <a:tr h="477320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Rwanda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0.02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702" name="Table"/>
            <p:cNvGraphicFramePr/>
            <p:nvPr/>
          </p:nvGraphicFramePr>
          <p:xfrm>
            <a:off x="10328119" y="1469817"/>
            <a:ext cx="4621585" cy="6119012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{33BA23B1-9221-436E-865A-0063620EA4FD}</a:tableStyleId>
                </a:tblPr>
                <a:tblGrid>
                  <a:gridCol w="1068922"/>
                  <a:gridCol w="1699215"/>
                </a:tblGrid>
                <a:tr h="327085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-5.3071154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-3.6144580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-2.0158007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-0.5411434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1.8815140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4.8731713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6.7348287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8.5694860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7.3891434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-3.1031993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-9.3285420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-5.5378846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703" name="Table"/>
            <p:cNvGraphicFramePr/>
            <p:nvPr/>
          </p:nvGraphicFramePr>
          <p:xfrm>
            <a:off x="10328119" y="6278311"/>
            <a:ext cx="4621585" cy="6119012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{33BA23B1-9221-436E-865A-0063620EA4FD}</a:tableStyleId>
                </a:tblPr>
                <a:tblGrid>
                  <a:gridCol w="1068922"/>
                  <a:gridCol w="1699215"/>
                </a:tblGrid>
                <a:tr h="327085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-5.2410256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-2.8098543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-0.5876830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-0.3205117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0.4766597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2.4398310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4.8320023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6.4561737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8.4833450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3.8785163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-7.5643124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-10.0431410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704" name="Table"/>
            <p:cNvGraphicFramePr/>
            <p:nvPr/>
          </p:nvGraphicFramePr>
          <p:xfrm>
            <a:off x="10328119" y="11046578"/>
            <a:ext cx="4621585" cy="6119012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{33BA23B1-9221-436E-865A-0063620EA4FD}</a:tableStyleId>
                </a:tblPr>
                <a:tblGrid>
                  <a:gridCol w="1068922"/>
                  <a:gridCol w="1699215"/>
                </a:tblGrid>
                <a:tr h="327085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-2.7419487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-1.0127914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0.7163660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2.0455233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2.7746807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3.4038380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4.8509953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2.8821527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-17.3096900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-4.5925326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2.9626247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327085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6.0207821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</a:tbl>
            </a:graphicData>
          </a:graphic>
        </p:graphicFrame>
      </p:grp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7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70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graphicFrame>
        <p:nvGraphicFramePr>
          <p:cNvPr id="709" name="Table"/>
          <p:cNvGraphicFramePr/>
          <p:nvPr/>
        </p:nvGraphicFramePr>
        <p:xfrm>
          <a:off x="2338256" y="1706789"/>
          <a:ext cx="19237534" cy="15600326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4921627"/>
                <a:gridCol w="4133942"/>
                <a:gridCol w="5065581"/>
                <a:gridCol w="5065581"/>
              </a:tblGrid>
              <a:tr h="1229906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country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r.squared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AAA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data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model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477320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</a:tr>
              <a:tr h="477320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0.08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</a:tr>
              <a:tr h="477320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  <p:sp>
        <p:nvSpPr>
          <p:cNvPr id="710" name="master"/>
          <p:cNvSpPr txBox="1"/>
          <p:nvPr/>
        </p:nvSpPr>
        <p:spPr>
          <a:xfrm>
            <a:off x="11030331" y="278953"/>
            <a:ext cx="232333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master</a:t>
            </a:r>
          </a:p>
        </p:txBody>
      </p:sp>
      <p:graphicFrame>
        <p:nvGraphicFramePr>
          <p:cNvPr id="711" name="Table"/>
          <p:cNvGraphicFramePr/>
          <p:nvPr/>
        </p:nvGraphicFramePr>
        <p:xfrm>
          <a:off x="12615665" y="3138506"/>
          <a:ext cx="4621585" cy="6119012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1068922"/>
                <a:gridCol w="1699215"/>
              </a:tblGrid>
              <a:tr h="327085"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.resid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-5.3071154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-3.6144580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-2.0158007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-0.5411434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1.8815140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4.8731713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6.7348287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8.5694860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7.3891434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-3.1031993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-9.3285420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-5.5378846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12" name="Table"/>
          <p:cNvGraphicFramePr/>
          <p:nvPr/>
        </p:nvGraphicFramePr>
        <p:xfrm>
          <a:off x="12615665" y="7947000"/>
          <a:ext cx="4621585" cy="6119012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1068922"/>
                <a:gridCol w="1699215"/>
              </a:tblGrid>
              <a:tr h="327085"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.resid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-5.2410256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-2.8098543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-0.5876830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-0.3205117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0.4766597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2.4398310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4.8320023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6.4561737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8.4833450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3.8785163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-7.5643124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-10.0431410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13" name="Table"/>
          <p:cNvGraphicFramePr/>
          <p:nvPr/>
        </p:nvGraphicFramePr>
        <p:xfrm>
          <a:off x="12615665" y="12715267"/>
          <a:ext cx="4621585" cy="6119012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1068922"/>
                <a:gridCol w="1699215"/>
              </a:tblGrid>
              <a:tr h="327085"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.resid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-2.7419487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-1.0127914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0.7163660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2.0455233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2.7746807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3.4038380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4.8509953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2.8821527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-17.3096900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-4.5925326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2.9626247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6.0207821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</a:tbl>
          </a:graphicData>
        </a:graphic>
      </p:graphicFrame>
      <p:sp>
        <p:nvSpPr>
          <p:cNvPr id="714" name="Call:…"/>
          <p:cNvSpPr/>
          <p:nvPr/>
        </p:nvSpPr>
        <p:spPr>
          <a:xfrm>
            <a:off x="17013744" y="4247755"/>
            <a:ext cx="3982309" cy="2033613"/>
          </a:xfrm>
          <a:prstGeom prst="rect">
            <a:avLst/>
          </a:prstGeom>
          <a:solidFill>
            <a:srgbClr val="A6AAA9"/>
          </a:solidFill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Call: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lm(formula = lifeExp ~ year, data = .)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Coefficients: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(Intercept)         year  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  -65.49586      0.06067 </a:t>
            </a:r>
          </a:p>
        </p:txBody>
      </p:sp>
      <p:sp>
        <p:nvSpPr>
          <p:cNvPr id="715" name="Call:…"/>
          <p:cNvSpPr/>
          <p:nvPr/>
        </p:nvSpPr>
        <p:spPr>
          <a:xfrm>
            <a:off x="17013744" y="9056250"/>
            <a:ext cx="3982309" cy="2033613"/>
          </a:xfrm>
          <a:prstGeom prst="rect">
            <a:avLst/>
          </a:prstGeom>
          <a:solidFill>
            <a:srgbClr val="A6AAA9"/>
          </a:solidFill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Call: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lm(formula = lifeExp ~ year, data = .)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Coefficients: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(Intercept)         year  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 -139.16529      0.09557  </a:t>
            </a:r>
          </a:p>
        </p:txBody>
      </p:sp>
      <p:sp>
        <p:nvSpPr>
          <p:cNvPr id="716" name="Call:…"/>
          <p:cNvSpPr/>
          <p:nvPr/>
        </p:nvSpPr>
        <p:spPr>
          <a:xfrm>
            <a:off x="17013744" y="13585550"/>
            <a:ext cx="3982309" cy="2033613"/>
          </a:xfrm>
          <a:prstGeom prst="rect">
            <a:avLst/>
          </a:prstGeom>
          <a:solidFill>
            <a:srgbClr val="A6AAA9"/>
          </a:solidFill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Call: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lm(formula = lifeExp ~ year, data = .)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Coefficients: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(Intercept)         year  </a:t>
            </a:r>
          </a:p>
          <a:p>
            <a:pPr algn="l" defTabSz="457200">
              <a:lnSpc>
                <a:spcPts val="3800"/>
              </a:lnSpc>
              <a:defRPr b="1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 -139.16529      0.09557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Quiz"/>
          <p:cNvSpPr txBox="1"/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0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Quiz</a:t>
            </a:r>
          </a:p>
        </p:txBody>
      </p:sp>
      <p:sp>
        <p:nvSpPr>
          <p:cNvPr id="719" name="How is a data frame/tibble similar to a list?"/>
          <p:cNvSpPr txBox="1"/>
          <p:nvPr>
            <p:ph type="body" sz="quarter" idx="4294967295"/>
          </p:nvPr>
        </p:nvSpPr>
        <p:spPr>
          <a:xfrm>
            <a:off x="4552738" y="3724073"/>
            <a:ext cx="15278525" cy="3764514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algn="ctr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How is a data frame/tibble similar to a list?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0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501" name="Rectangle"/>
          <p:cNvSpPr/>
          <p:nvPr/>
        </p:nvSpPr>
        <p:spPr>
          <a:xfrm>
            <a:off x="2220498" y="768447"/>
            <a:ext cx="12952956" cy="1649837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2" name="gapminder"/>
          <p:cNvSpPr txBox="1"/>
          <p:nvPr/>
        </p:nvSpPr>
        <p:spPr>
          <a:xfrm>
            <a:off x="2585218" y="1100325"/>
            <a:ext cx="11073885" cy="1100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gapminder</a:t>
            </a:r>
          </a:p>
        </p:txBody>
      </p:sp>
      <p:pic>
        <p:nvPicPr>
          <p:cNvPr id="503" name="Screen Shot 2017-07-24 at 10.27.02 AM.png" descr="Screen Shot 2017-07-24 at 10.27.02 AM.png"/>
          <p:cNvPicPr>
            <a:picLocks noChangeAspect="1"/>
          </p:cNvPicPr>
          <p:nvPr/>
        </p:nvPicPr>
        <p:blipFill>
          <a:blip r:embed="rId4">
            <a:extLst/>
          </a:blip>
          <a:srcRect l="0" t="0" r="1011" b="2659"/>
          <a:stretch>
            <a:fillRect/>
          </a:stretch>
        </p:blipFill>
        <p:spPr>
          <a:xfrm>
            <a:off x="2215210" y="2799394"/>
            <a:ext cx="19970881" cy="100853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1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72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723" name="A data frame/tibble is a list!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 data frame/tibble is a list!</a:t>
            </a:r>
          </a:p>
        </p:txBody>
      </p:sp>
      <p:sp>
        <p:nvSpPr>
          <p:cNvPr id="724" name="List"/>
          <p:cNvSpPr txBox="1"/>
          <p:nvPr/>
        </p:nvSpPr>
        <p:spPr>
          <a:xfrm>
            <a:off x="16379421" y="3974105"/>
            <a:ext cx="123367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List</a:t>
            </a:r>
          </a:p>
        </p:txBody>
      </p:sp>
      <p:grpSp>
        <p:nvGrpSpPr>
          <p:cNvPr id="749" name="Group"/>
          <p:cNvGrpSpPr/>
          <p:nvPr/>
        </p:nvGrpSpPr>
        <p:grpSpPr>
          <a:xfrm>
            <a:off x="12574885" y="5151457"/>
            <a:ext cx="8842752" cy="5198153"/>
            <a:chOff x="0" y="0"/>
            <a:chExt cx="8842751" cy="5198152"/>
          </a:xfrm>
        </p:grpSpPr>
        <p:sp>
          <p:nvSpPr>
            <p:cNvPr id="725" name="Rectangle"/>
            <p:cNvSpPr/>
            <p:nvPr/>
          </p:nvSpPr>
          <p:spPr>
            <a:xfrm>
              <a:off x="138920" y="149954"/>
              <a:ext cx="6206113" cy="1454034"/>
            </a:xfrm>
            <a:prstGeom prst="rect">
              <a:avLst/>
            </a:prstGeom>
            <a:solidFill>
              <a:srgbClr val="9BBC7C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26" name="double"/>
            <p:cNvSpPr txBox="1"/>
            <p:nvPr/>
          </p:nvSpPr>
          <p:spPr>
            <a:xfrm>
              <a:off x="6977912" y="581139"/>
              <a:ext cx="1340675" cy="608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500">
                  <a:solidFill>
                    <a:srgbClr val="9CBE7E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double</a:t>
              </a:r>
            </a:p>
          </p:txBody>
        </p:sp>
        <p:sp>
          <p:nvSpPr>
            <p:cNvPr id="727" name="Rounded Rectangle"/>
            <p:cNvSpPr/>
            <p:nvPr/>
          </p:nvSpPr>
          <p:spPr>
            <a:xfrm>
              <a:off x="0" y="0"/>
              <a:ext cx="8842752" cy="1736793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28" name="Line"/>
            <p:cNvSpPr/>
            <p:nvPr/>
          </p:nvSpPr>
          <p:spPr>
            <a:xfrm flipV="1">
              <a:off x="2210647" y="128480"/>
              <a:ext cx="1" cy="1471184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29" name="Line"/>
            <p:cNvSpPr/>
            <p:nvPr/>
          </p:nvSpPr>
          <p:spPr>
            <a:xfrm flipV="1">
              <a:off x="4268971" y="137129"/>
              <a:ext cx="1" cy="1471183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30" name="1"/>
            <p:cNvSpPr txBox="1"/>
            <p:nvPr/>
          </p:nvSpPr>
          <p:spPr>
            <a:xfrm>
              <a:off x="137184" y="568314"/>
              <a:ext cx="207424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731" name="2"/>
            <p:cNvSpPr txBox="1"/>
            <p:nvPr/>
          </p:nvSpPr>
          <p:spPr>
            <a:xfrm>
              <a:off x="2220386" y="568314"/>
              <a:ext cx="204317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2</a:t>
              </a:r>
            </a:p>
          </p:txBody>
        </p:sp>
        <p:sp>
          <p:nvSpPr>
            <p:cNvPr id="732" name="3"/>
            <p:cNvSpPr txBox="1"/>
            <p:nvPr/>
          </p:nvSpPr>
          <p:spPr>
            <a:xfrm>
              <a:off x="4268970" y="568314"/>
              <a:ext cx="207424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3</a:t>
              </a:r>
            </a:p>
          </p:txBody>
        </p:sp>
        <p:sp>
          <p:nvSpPr>
            <p:cNvPr id="733" name="Rounded Rectangle"/>
            <p:cNvSpPr/>
            <p:nvPr/>
          </p:nvSpPr>
          <p:spPr>
            <a:xfrm>
              <a:off x="0" y="3461359"/>
              <a:ext cx="8842752" cy="1736794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34" name="Rectangle"/>
            <p:cNvSpPr/>
            <p:nvPr/>
          </p:nvSpPr>
          <p:spPr>
            <a:xfrm>
              <a:off x="130345" y="3598488"/>
              <a:ext cx="6223262" cy="1454034"/>
            </a:xfrm>
            <a:prstGeom prst="rect">
              <a:avLst/>
            </a:prstGeom>
            <a:solidFill>
              <a:srgbClr val="C0C0C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35" name="Line"/>
            <p:cNvSpPr/>
            <p:nvPr/>
          </p:nvSpPr>
          <p:spPr>
            <a:xfrm flipV="1">
              <a:off x="2210647" y="3589840"/>
              <a:ext cx="1" cy="1471184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36" name="Line"/>
            <p:cNvSpPr/>
            <p:nvPr/>
          </p:nvSpPr>
          <p:spPr>
            <a:xfrm flipV="1">
              <a:off x="4268971" y="3598489"/>
              <a:ext cx="1" cy="1471183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37" name="logical"/>
            <p:cNvSpPr txBox="1"/>
            <p:nvPr/>
          </p:nvSpPr>
          <p:spPr>
            <a:xfrm>
              <a:off x="7017999" y="4029673"/>
              <a:ext cx="1260501" cy="608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500">
                  <a:solidFill>
                    <a:srgbClr val="C0C0C0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logical</a:t>
              </a:r>
            </a:p>
          </p:txBody>
        </p:sp>
        <p:sp>
          <p:nvSpPr>
            <p:cNvPr id="738" name="TRUE"/>
            <p:cNvSpPr txBox="1"/>
            <p:nvPr/>
          </p:nvSpPr>
          <p:spPr>
            <a:xfrm>
              <a:off x="137184" y="4029673"/>
              <a:ext cx="2074249" cy="608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TRUE</a:t>
              </a:r>
            </a:p>
          </p:txBody>
        </p:sp>
        <p:sp>
          <p:nvSpPr>
            <p:cNvPr id="739" name="FALSE"/>
            <p:cNvSpPr txBox="1"/>
            <p:nvPr/>
          </p:nvSpPr>
          <p:spPr>
            <a:xfrm>
              <a:off x="2220386" y="4029673"/>
              <a:ext cx="2043179" cy="608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FALSE</a:t>
              </a:r>
            </a:p>
          </p:txBody>
        </p:sp>
        <p:sp>
          <p:nvSpPr>
            <p:cNvPr id="740" name="FALSE"/>
            <p:cNvSpPr txBox="1"/>
            <p:nvPr/>
          </p:nvSpPr>
          <p:spPr>
            <a:xfrm>
              <a:off x="4268970" y="4029673"/>
              <a:ext cx="2074249" cy="608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FALSE</a:t>
              </a:r>
            </a:p>
          </p:txBody>
        </p:sp>
        <p:sp>
          <p:nvSpPr>
            <p:cNvPr id="741" name="Rounded Rectangle"/>
            <p:cNvSpPr/>
            <p:nvPr/>
          </p:nvSpPr>
          <p:spPr>
            <a:xfrm>
              <a:off x="0" y="1728527"/>
              <a:ext cx="8842752" cy="1736793"/>
            </a:xfrm>
            <a:prstGeom prst="roundRect">
              <a:avLst>
                <a:gd name="adj" fmla="val 15000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42" name="Rectangle"/>
            <p:cNvSpPr/>
            <p:nvPr/>
          </p:nvSpPr>
          <p:spPr>
            <a:xfrm>
              <a:off x="130345" y="1865656"/>
              <a:ext cx="6223262" cy="1454034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43" name="Line"/>
            <p:cNvSpPr/>
            <p:nvPr/>
          </p:nvSpPr>
          <p:spPr>
            <a:xfrm flipV="1">
              <a:off x="2210647" y="1857007"/>
              <a:ext cx="1" cy="1471184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44" name="Line"/>
            <p:cNvSpPr/>
            <p:nvPr/>
          </p:nvSpPr>
          <p:spPr>
            <a:xfrm flipV="1">
              <a:off x="4268972" y="1865656"/>
              <a:ext cx="1" cy="1471183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45" name="character"/>
            <p:cNvSpPr txBox="1"/>
            <p:nvPr/>
          </p:nvSpPr>
          <p:spPr>
            <a:xfrm>
              <a:off x="6757968" y="2296841"/>
              <a:ext cx="1780564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500">
                  <a:solidFill>
                    <a:srgbClr val="78AAD6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character</a:t>
              </a:r>
            </a:p>
          </p:txBody>
        </p:sp>
        <p:sp>
          <p:nvSpPr>
            <p:cNvPr id="746" name="&quot;one&quot;"/>
            <p:cNvSpPr txBox="1"/>
            <p:nvPr/>
          </p:nvSpPr>
          <p:spPr>
            <a:xfrm>
              <a:off x="137184" y="2296841"/>
              <a:ext cx="207424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"one"</a:t>
              </a:r>
            </a:p>
          </p:txBody>
        </p:sp>
        <p:sp>
          <p:nvSpPr>
            <p:cNvPr id="747" name="&quot;two&quot;"/>
            <p:cNvSpPr txBox="1"/>
            <p:nvPr/>
          </p:nvSpPr>
          <p:spPr>
            <a:xfrm>
              <a:off x="2220386" y="2296841"/>
              <a:ext cx="204317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"two"</a:t>
              </a:r>
            </a:p>
          </p:txBody>
        </p:sp>
        <p:sp>
          <p:nvSpPr>
            <p:cNvPr id="748" name="&quot;three&quot;"/>
            <p:cNvSpPr txBox="1"/>
            <p:nvPr/>
          </p:nvSpPr>
          <p:spPr>
            <a:xfrm>
              <a:off x="4268971" y="2296841"/>
              <a:ext cx="2074249" cy="608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4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"three"</a:t>
              </a:r>
            </a:p>
          </p:txBody>
        </p:sp>
      </p:grpSp>
      <p:sp>
        <p:nvSpPr>
          <p:cNvPr id="750" name="+   class = &quot;data.frame&quot;"/>
          <p:cNvSpPr txBox="1"/>
          <p:nvPr/>
        </p:nvSpPr>
        <p:spPr>
          <a:xfrm>
            <a:off x="13346661" y="10710983"/>
            <a:ext cx="729919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+   class = "data.frame"</a:t>
            </a:r>
          </a:p>
        </p:txBody>
      </p:sp>
      <p:grpSp>
        <p:nvGrpSpPr>
          <p:cNvPr id="753" name="Group"/>
          <p:cNvGrpSpPr/>
          <p:nvPr/>
        </p:nvGrpSpPr>
        <p:grpSpPr>
          <a:xfrm>
            <a:off x="3039228" y="4707614"/>
            <a:ext cx="6898626" cy="5189256"/>
            <a:chOff x="38100" y="0"/>
            <a:chExt cx="6898624" cy="5189254"/>
          </a:xfrm>
        </p:grpSpPr>
        <p:graphicFrame>
          <p:nvGraphicFramePr>
            <p:cNvPr id="751" name="Table"/>
            <p:cNvGraphicFramePr/>
            <p:nvPr/>
          </p:nvGraphicFramePr>
          <p:xfrm>
            <a:off x="38100" y="1270437"/>
            <a:ext cx="6898625" cy="3918818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{33BA23B1-9221-436E-865A-0063620EA4FD}</a:tableStyleId>
                </a:tblPr>
                <a:tblGrid>
                  <a:gridCol w="2398363"/>
                  <a:gridCol w="2370185"/>
                  <a:gridCol w="2117376"/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num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8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cha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log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"one"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TRUE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"two"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FALSE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"three"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FALSE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752" name="data frame"/>
            <p:cNvSpPr txBox="1"/>
            <p:nvPr/>
          </p:nvSpPr>
          <p:spPr>
            <a:xfrm>
              <a:off x="1705602" y="-1"/>
              <a:ext cx="3550921" cy="1054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data frame</a:t>
              </a:r>
            </a:p>
          </p:txBody>
        </p:sp>
      </p:grpSp>
      <p:sp>
        <p:nvSpPr>
          <p:cNvPr id="754" name="="/>
          <p:cNvSpPr txBox="1"/>
          <p:nvPr/>
        </p:nvSpPr>
        <p:spPr>
          <a:xfrm>
            <a:off x="10901411" y="6905983"/>
            <a:ext cx="745491" cy="168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=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6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75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758" name="A data frame/tibble is a list!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 data frame/tibble is a list!</a:t>
            </a:r>
          </a:p>
        </p:txBody>
      </p:sp>
      <p:graphicFrame>
        <p:nvGraphicFramePr>
          <p:cNvPr id="759" name="Table"/>
          <p:cNvGraphicFramePr/>
          <p:nvPr/>
        </p:nvGraphicFramePr>
        <p:xfrm>
          <a:off x="3039228" y="5978052"/>
          <a:ext cx="6898626" cy="391881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2398363"/>
                <a:gridCol w="2370185"/>
                <a:gridCol w="2117376"/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AAA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log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"one"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TRUE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"two"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FALSE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"three"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FALSE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</a:tbl>
          </a:graphicData>
        </a:graphic>
      </p:graphicFrame>
      <p:sp>
        <p:nvSpPr>
          <p:cNvPr id="760" name="data frame"/>
          <p:cNvSpPr txBox="1"/>
          <p:nvPr/>
        </p:nvSpPr>
        <p:spPr>
          <a:xfrm>
            <a:off x="4706731" y="4707614"/>
            <a:ext cx="3550921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data frame</a:t>
            </a:r>
          </a:p>
        </p:txBody>
      </p:sp>
      <p:sp>
        <p:nvSpPr>
          <p:cNvPr id="761" name="df[&quot;num&quot;]"/>
          <p:cNvSpPr txBox="1"/>
          <p:nvPr/>
        </p:nvSpPr>
        <p:spPr>
          <a:xfrm>
            <a:off x="11523389" y="4702911"/>
            <a:ext cx="4064664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df["num"]</a:t>
            </a:r>
          </a:p>
        </p:txBody>
      </p:sp>
      <p:graphicFrame>
        <p:nvGraphicFramePr>
          <p:cNvPr id="762" name="Table"/>
          <p:cNvGraphicFramePr/>
          <p:nvPr/>
        </p:nvGraphicFramePr>
        <p:xfrm>
          <a:off x="12355570" y="5978052"/>
          <a:ext cx="6898626" cy="391881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2400300"/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</a:tr>
            </a:tbl>
          </a:graphicData>
        </a:graphic>
      </p:graphicFrame>
      <p:sp>
        <p:nvSpPr>
          <p:cNvPr id="763" name="df[[&quot;num&quot;]]"/>
          <p:cNvSpPr txBox="1"/>
          <p:nvPr/>
        </p:nvSpPr>
        <p:spPr>
          <a:xfrm>
            <a:off x="16728710" y="4702911"/>
            <a:ext cx="4551147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df[["num"]]</a:t>
            </a:r>
          </a:p>
        </p:txBody>
      </p:sp>
      <p:sp>
        <p:nvSpPr>
          <p:cNvPr id="764" name="df$num"/>
          <p:cNvSpPr txBox="1"/>
          <p:nvPr/>
        </p:nvSpPr>
        <p:spPr>
          <a:xfrm>
            <a:off x="16728710" y="5716602"/>
            <a:ext cx="4551147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df$num</a:t>
            </a:r>
          </a:p>
        </p:txBody>
      </p:sp>
      <p:sp>
        <p:nvSpPr>
          <p:cNvPr id="765" name="c(1, 2, 3)"/>
          <p:cNvSpPr txBox="1"/>
          <p:nvPr/>
        </p:nvSpPr>
        <p:spPr>
          <a:xfrm>
            <a:off x="16728710" y="7351298"/>
            <a:ext cx="4551147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c(1, 2, 3)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7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76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769" name="A data frame/tibble is a list!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 data frame/tibble is a list!</a:t>
            </a:r>
          </a:p>
        </p:txBody>
      </p:sp>
      <p:graphicFrame>
        <p:nvGraphicFramePr>
          <p:cNvPr id="770" name="Table"/>
          <p:cNvGraphicFramePr/>
          <p:nvPr/>
        </p:nvGraphicFramePr>
        <p:xfrm>
          <a:off x="3039228" y="5978052"/>
          <a:ext cx="6898626" cy="391881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2398363"/>
                <a:gridCol w="2370185"/>
                <a:gridCol w="2117376"/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AAA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log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"one"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TRUE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"two"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FALSE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"three"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FALSE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</a:tbl>
          </a:graphicData>
        </a:graphic>
      </p:graphicFrame>
      <p:sp>
        <p:nvSpPr>
          <p:cNvPr id="771" name="data frame"/>
          <p:cNvSpPr txBox="1"/>
          <p:nvPr/>
        </p:nvSpPr>
        <p:spPr>
          <a:xfrm>
            <a:off x="4706731" y="4707614"/>
            <a:ext cx="3550921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data frame</a:t>
            </a:r>
          </a:p>
        </p:txBody>
      </p:sp>
      <p:sp>
        <p:nvSpPr>
          <p:cNvPr id="772" name="df %&gt;% select(num)"/>
          <p:cNvSpPr txBox="1"/>
          <p:nvPr/>
        </p:nvSpPr>
        <p:spPr>
          <a:xfrm>
            <a:off x="11523389" y="4702911"/>
            <a:ext cx="7453675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df %&gt;% select(num)</a:t>
            </a:r>
          </a:p>
        </p:txBody>
      </p:sp>
      <p:sp>
        <p:nvSpPr>
          <p:cNvPr id="773" name="?"/>
          <p:cNvSpPr txBox="1"/>
          <p:nvPr/>
        </p:nvSpPr>
        <p:spPr>
          <a:xfrm>
            <a:off x="11523389" y="7351298"/>
            <a:ext cx="7453675" cy="1063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?</a:t>
            </a:r>
          </a:p>
        </p:txBody>
      </p:sp>
      <p:graphicFrame>
        <p:nvGraphicFramePr>
          <p:cNvPr id="774" name="Table"/>
          <p:cNvGraphicFramePr/>
          <p:nvPr/>
        </p:nvGraphicFramePr>
        <p:xfrm>
          <a:off x="14050075" y="5978052"/>
          <a:ext cx="6898626" cy="391881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2400300"/>
              </a:tblGrid>
              <a:tr h="95250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</a:tr>
              <a:tr h="9525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74" grpId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Quiz"/>
          <p:cNvSpPr txBox="1"/>
          <p:nvPr>
            <p:ph type="title" idx="4294967295"/>
          </p:nvPr>
        </p:nvSpPr>
        <p:spPr>
          <a:xfrm>
            <a:off x="4833937" y="-45854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0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Quiz</a:t>
            </a:r>
          </a:p>
        </p:txBody>
      </p:sp>
      <p:sp>
        <p:nvSpPr>
          <p:cNvPr id="777" name="If one of the elements of a list can be another list,…"/>
          <p:cNvSpPr txBox="1"/>
          <p:nvPr>
            <p:ph type="body" sz="quarter" idx="4294967295"/>
          </p:nvPr>
        </p:nvSpPr>
        <p:spPr>
          <a:xfrm>
            <a:off x="1445226" y="275677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algn="ctr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If one of the elements of a list can be another list,</a:t>
            </a:r>
          </a:p>
          <a:p>
            <a:pPr marL="0" indent="0" algn="ctr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can one of the columns of a data frame be another  list?</a:t>
            </a:r>
          </a:p>
        </p:txBody>
      </p:sp>
      <p:grpSp>
        <p:nvGrpSpPr>
          <p:cNvPr id="780" name="Group"/>
          <p:cNvGrpSpPr/>
          <p:nvPr/>
        </p:nvGrpSpPr>
        <p:grpSpPr>
          <a:xfrm>
            <a:off x="12871116" y="6561604"/>
            <a:ext cx="6898626" cy="5189256"/>
            <a:chOff x="38100" y="0"/>
            <a:chExt cx="6898624" cy="5189254"/>
          </a:xfrm>
        </p:grpSpPr>
        <p:graphicFrame>
          <p:nvGraphicFramePr>
            <p:cNvPr id="778" name="Table"/>
            <p:cNvGraphicFramePr/>
            <p:nvPr/>
          </p:nvGraphicFramePr>
          <p:xfrm>
            <a:off x="38100" y="1270437"/>
            <a:ext cx="6898625" cy="3918818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{33BA23B1-9221-436E-865A-0063620EA4FD}</a:tableStyleId>
                </a:tblPr>
                <a:tblGrid>
                  <a:gridCol w="1716184"/>
                  <a:gridCol w="2163626"/>
                  <a:gridCol w="5468444"/>
                </a:tblGrid>
                <a:tr h="952500">
                  <a:tc>
                    <a:txBody>
                      <a:bodyPr/>
                      <a:lstStyle/>
                      <a:p>
                        <a:pPr defTabSz="914400"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num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8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cha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listcol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"one"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"two"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c("1", "two", "FALSE")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95250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"three"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FALSE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779" name="data frame"/>
            <p:cNvSpPr txBox="1"/>
            <p:nvPr/>
          </p:nvSpPr>
          <p:spPr>
            <a:xfrm>
              <a:off x="2936767" y="-1"/>
              <a:ext cx="3550921" cy="1054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data frame</a:t>
              </a:r>
            </a:p>
          </p:txBody>
        </p:sp>
      </p:grpSp>
      <p:sp>
        <p:nvSpPr>
          <p:cNvPr id="781" name="="/>
          <p:cNvSpPr txBox="1"/>
          <p:nvPr/>
        </p:nvSpPr>
        <p:spPr>
          <a:xfrm>
            <a:off x="11525045" y="8276323"/>
            <a:ext cx="745491" cy="168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=</a:t>
            </a:r>
          </a:p>
        </p:txBody>
      </p:sp>
      <p:grpSp>
        <p:nvGrpSpPr>
          <p:cNvPr id="823" name="Group"/>
          <p:cNvGrpSpPr/>
          <p:nvPr/>
        </p:nvGrpSpPr>
        <p:grpSpPr>
          <a:xfrm>
            <a:off x="2114883" y="5198279"/>
            <a:ext cx="8842752" cy="7845189"/>
            <a:chOff x="0" y="0"/>
            <a:chExt cx="8842751" cy="7845187"/>
          </a:xfrm>
        </p:grpSpPr>
        <p:grpSp>
          <p:nvGrpSpPr>
            <p:cNvPr id="821" name="Group"/>
            <p:cNvGrpSpPr/>
            <p:nvPr/>
          </p:nvGrpSpPr>
          <p:grpSpPr>
            <a:xfrm>
              <a:off x="0" y="0"/>
              <a:ext cx="8842752" cy="7845188"/>
              <a:chOff x="0" y="0"/>
              <a:chExt cx="8842751" cy="7845187"/>
            </a:xfrm>
          </p:grpSpPr>
          <p:sp>
            <p:nvSpPr>
              <p:cNvPr id="782" name="List"/>
              <p:cNvSpPr txBox="1"/>
              <p:nvPr/>
            </p:nvSpPr>
            <p:spPr>
              <a:xfrm>
                <a:off x="3804535" y="-1"/>
                <a:ext cx="1233679" cy="10541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60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pPr/>
                <a:r>
                  <a:t>List</a:t>
                </a:r>
              </a:p>
            </p:txBody>
          </p:sp>
          <p:sp>
            <p:nvSpPr>
              <p:cNvPr id="783" name="Rectangle"/>
              <p:cNvSpPr/>
              <p:nvPr/>
            </p:nvSpPr>
            <p:spPr>
              <a:xfrm>
                <a:off x="138920" y="1327306"/>
                <a:ext cx="6206113" cy="1454034"/>
              </a:xfrm>
              <a:prstGeom prst="rect">
                <a:avLst/>
              </a:prstGeom>
              <a:solidFill>
                <a:srgbClr val="9BBC7C"/>
              </a:solidFill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784" name="double"/>
              <p:cNvSpPr txBox="1"/>
              <p:nvPr/>
            </p:nvSpPr>
            <p:spPr>
              <a:xfrm>
                <a:off x="6977911" y="1758491"/>
                <a:ext cx="1340675" cy="60881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3500">
                    <a:solidFill>
                      <a:srgbClr val="9CBE7E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pPr/>
                <a:r>
                  <a:t>double</a:t>
                </a:r>
              </a:p>
            </p:txBody>
          </p:sp>
          <p:sp>
            <p:nvSpPr>
              <p:cNvPr id="785" name="Rounded Rectangle"/>
              <p:cNvSpPr/>
              <p:nvPr/>
            </p:nvSpPr>
            <p:spPr>
              <a:xfrm>
                <a:off x="0" y="1177352"/>
                <a:ext cx="8842752" cy="1736793"/>
              </a:xfrm>
              <a:prstGeom prst="roundRect">
                <a:avLst>
                  <a:gd name="adj" fmla="val 15000"/>
                </a:avLst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786" name="Line"/>
              <p:cNvSpPr/>
              <p:nvPr/>
            </p:nvSpPr>
            <p:spPr>
              <a:xfrm flipV="1">
                <a:off x="2210646" y="1305832"/>
                <a:ext cx="1" cy="1471184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787" name="Line"/>
              <p:cNvSpPr/>
              <p:nvPr/>
            </p:nvSpPr>
            <p:spPr>
              <a:xfrm flipV="1">
                <a:off x="4268970" y="1314481"/>
                <a:ext cx="1" cy="1471183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788" name="1"/>
              <p:cNvSpPr txBox="1"/>
              <p:nvPr/>
            </p:nvSpPr>
            <p:spPr>
              <a:xfrm>
                <a:off x="137184" y="1745666"/>
                <a:ext cx="2074249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pPr/>
                <a:r>
                  <a:t>1</a:t>
                </a:r>
              </a:p>
            </p:txBody>
          </p:sp>
          <p:sp>
            <p:nvSpPr>
              <p:cNvPr id="789" name="2"/>
              <p:cNvSpPr txBox="1"/>
              <p:nvPr/>
            </p:nvSpPr>
            <p:spPr>
              <a:xfrm>
                <a:off x="2220386" y="1745666"/>
                <a:ext cx="2043179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pPr/>
                <a:r>
                  <a:t>2</a:t>
                </a:r>
              </a:p>
            </p:txBody>
          </p:sp>
          <p:sp>
            <p:nvSpPr>
              <p:cNvPr id="790" name="3"/>
              <p:cNvSpPr txBox="1"/>
              <p:nvPr/>
            </p:nvSpPr>
            <p:spPr>
              <a:xfrm>
                <a:off x="4268971" y="1745666"/>
                <a:ext cx="2074248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pPr/>
                <a:r>
                  <a:t>3</a:t>
                </a:r>
              </a:p>
            </p:txBody>
          </p:sp>
          <p:sp>
            <p:nvSpPr>
              <p:cNvPr id="791" name="Rounded Rectangle"/>
              <p:cNvSpPr/>
              <p:nvPr/>
            </p:nvSpPr>
            <p:spPr>
              <a:xfrm>
                <a:off x="0" y="4638711"/>
                <a:ext cx="8842752" cy="3206477"/>
              </a:xfrm>
              <a:prstGeom prst="roundRect">
                <a:avLst>
                  <a:gd name="adj" fmla="val 8125"/>
                </a:avLst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792" name="Rounded Rectangle"/>
              <p:cNvSpPr/>
              <p:nvPr/>
            </p:nvSpPr>
            <p:spPr>
              <a:xfrm>
                <a:off x="0" y="2905879"/>
                <a:ext cx="8842752" cy="1736793"/>
              </a:xfrm>
              <a:prstGeom prst="roundRect">
                <a:avLst>
                  <a:gd name="adj" fmla="val 15000"/>
                </a:avLst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793" name="Rectangle"/>
              <p:cNvSpPr/>
              <p:nvPr/>
            </p:nvSpPr>
            <p:spPr>
              <a:xfrm>
                <a:off x="130345" y="3043008"/>
                <a:ext cx="6223263" cy="1454034"/>
              </a:xfrm>
              <a:prstGeom prst="rect">
                <a:avLst/>
              </a:prstGeom>
              <a:solidFill>
                <a:srgbClr val="78AAD6"/>
              </a:solidFill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794" name="Line"/>
              <p:cNvSpPr/>
              <p:nvPr/>
            </p:nvSpPr>
            <p:spPr>
              <a:xfrm flipV="1">
                <a:off x="2210646" y="3034359"/>
                <a:ext cx="1" cy="1471183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795" name="Line"/>
              <p:cNvSpPr/>
              <p:nvPr/>
            </p:nvSpPr>
            <p:spPr>
              <a:xfrm flipV="1">
                <a:off x="4268971" y="3043008"/>
                <a:ext cx="1" cy="1471183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sx="100000" sy="100000" kx="0" ky="0" algn="b" rotWithShape="0"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796" name="character"/>
              <p:cNvSpPr txBox="1"/>
              <p:nvPr/>
            </p:nvSpPr>
            <p:spPr>
              <a:xfrm>
                <a:off x="6757968" y="3474193"/>
                <a:ext cx="1780564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3500">
                    <a:solidFill>
                      <a:srgbClr val="78AAD6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pPr/>
                <a:r>
                  <a:t>character</a:t>
                </a:r>
              </a:p>
            </p:txBody>
          </p:sp>
          <p:sp>
            <p:nvSpPr>
              <p:cNvPr id="797" name="&quot;one&quot;"/>
              <p:cNvSpPr txBox="1"/>
              <p:nvPr/>
            </p:nvSpPr>
            <p:spPr>
              <a:xfrm>
                <a:off x="137184" y="3474193"/>
                <a:ext cx="2074249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pPr/>
                <a:r>
                  <a:t>"one"</a:t>
                </a:r>
              </a:p>
            </p:txBody>
          </p:sp>
          <p:sp>
            <p:nvSpPr>
              <p:cNvPr id="798" name="&quot;two&quot;"/>
              <p:cNvSpPr txBox="1"/>
              <p:nvPr/>
            </p:nvSpPr>
            <p:spPr>
              <a:xfrm>
                <a:off x="2220386" y="3474193"/>
                <a:ext cx="2043179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pPr/>
                <a:r>
                  <a:t>"two"</a:t>
                </a:r>
              </a:p>
            </p:txBody>
          </p:sp>
          <p:sp>
            <p:nvSpPr>
              <p:cNvPr id="799" name="&quot;three&quot;"/>
              <p:cNvSpPr txBox="1"/>
              <p:nvPr/>
            </p:nvSpPr>
            <p:spPr>
              <a:xfrm>
                <a:off x="4268971" y="3474193"/>
                <a:ext cx="2074248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48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pPr/>
                <a:r>
                  <a:t>"three"</a:t>
                </a:r>
              </a:p>
            </p:txBody>
          </p:sp>
          <p:grpSp>
            <p:nvGrpSpPr>
              <p:cNvPr id="819" name="Group"/>
              <p:cNvGrpSpPr/>
              <p:nvPr/>
            </p:nvGrpSpPr>
            <p:grpSpPr>
              <a:xfrm>
                <a:off x="191034" y="4780183"/>
                <a:ext cx="5009375" cy="2947167"/>
                <a:chOff x="0" y="0"/>
                <a:chExt cx="5009374" cy="2947166"/>
              </a:xfrm>
            </p:grpSpPr>
            <p:grpSp>
              <p:nvGrpSpPr>
                <p:cNvPr id="803" name="Group"/>
                <p:cNvGrpSpPr/>
                <p:nvPr/>
              </p:nvGrpSpPr>
              <p:grpSpPr>
                <a:xfrm>
                  <a:off x="0" y="0"/>
                  <a:ext cx="2514357" cy="983885"/>
                  <a:chOff x="0" y="0"/>
                  <a:chExt cx="2514356" cy="983884"/>
                </a:xfrm>
              </p:grpSpPr>
              <p:sp>
                <p:nvSpPr>
                  <p:cNvPr id="800" name="Rectangle"/>
                  <p:cNvSpPr/>
                  <p:nvPr/>
                </p:nvSpPr>
                <p:spPr>
                  <a:xfrm>
                    <a:off x="78697" y="87387"/>
                    <a:ext cx="1177943" cy="823704"/>
                  </a:xfrm>
                  <a:prstGeom prst="rect">
                    <a:avLst/>
                  </a:prstGeom>
                  <a:solidFill>
                    <a:srgbClr val="9BBC7C"/>
                  </a:solidFill>
                  <a:ln w="25400" cap="flat">
                    <a:solidFill>
                      <a:srgbClr val="00000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sx="100000" sy="100000" kx="0" ky="0" algn="b" rotWithShape="0" blurRad="38100" dist="12700" dir="540000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</a:p>
                </p:txBody>
              </p:sp>
              <p:sp>
                <p:nvSpPr>
                  <p:cNvPr id="801" name="double"/>
                  <p:cNvSpPr txBox="1"/>
                  <p:nvPr/>
                </p:nvSpPr>
                <p:spPr>
                  <a:xfrm>
                    <a:off x="1461678" y="319497"/>
                    <a:ext cx="759486" cy="344890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val="1"/>
                    </a:ext>
                  </a:extLst>
                </p:spPr>
                <p:txBody>
                  <a:bodyPr wrap="square" lIns="0" tIns="0" rIns="0" bIns="0" numCol="1" anchor="ctr">
                    <a:noAutofit/>
                  </a:bodyPr>
                  <a:lstStyle>
                    <a:lvl1pPr>
                      <a:defRPr sz="2000">
                        <a:solidFill>
                          <a:srgbClr val="9CBE7E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defRPr>
                    </a:lvl1pPr>
                  </a:lstStyle>
                  <a:p>
                    <a:pPr/>
                    <a:r>
                      <a:t>double</a:t>
                    </a:r>
                  </a:p>
                </p:txBody>
              </p:sp>
              <p:sp>
                <p:nvSpPr>
                  <p:cNvPr id="802" name="Rounded Rectangle"/>
                  <p:cNvSpPr/>
                  <p:nvPr/>
                </p:nvSpPr>
                <p:spPr>
                  <a:xfrm>
                    <a:off x="0" y="0"/>
                    <a:ext cx="2514357" cy="983885"/>
                  </a:xfrm>
                  <a:prstGeom prst="roundRect">
                    <a:avLst>
                      <a:gd name="adj" fmla="val 15000"/>
                    </a:avLst>
                  </a:prstGeom>
                  <a:noFill/>
                  <a:ln w="38100" cap="flat">
                    <a:solidFill>
                      <a:srgbClr val="00000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71437" tIns="71437" rIns="71437" bIns="71437" numCol="1" anchor="ctr">
                    <a:noAutofit/>
                  </a:bodyPr>
                  <a:lstStyle/>
                  <a:p>
                    <a:pPr>
                      <a:defRPr sz="5600">
                        <a:solidFill>
                          <a:srgbClr val="FFFFFF"/>
                        </a:solidFill>
                        <a:effectLst>
                          <a:outerShdw sx="100000" sy="100000" kx="0" ky="0" algn="b" rotWithShape="0" blurRad="38100" dist="12700" dir="540000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</a:p>
                </p:txBody>
              </p:sp>
            </p:grpSp>
            <p:grpSp>
              <p:nvGrpSpPr>
                <p:cNvPr id="808" name="Group"/>
                <p:cNvGrpSpPr/>
                <p:nvPr/>
              </p:nvGrpSpPr>
              <p:grpSpPr>
                <a:xfrm>
                  <a:off x="0" y="1963282"/>
                  <a:ext cx="2514357" cy="983885"/>
                  <a:chOff x="0" y="0"/>
                  <a:chExt cx="2514356" cy="983884"/>
                </a:xfrm>
              </p:grpSpPr>
              <p:sp>
                <p:nvSpPr>
                  <p:cNvPr id="804" name="Rounded Rectangle"/>
                  <p:cNvSpPr/>
                  <p:nvPr/>
                </p:nvSpPr>
                <p:spPr>
                  <a:xfrm>
                    <a:off x="0" y="0"/>
                    <a:ext cx="2514357" cy="983885"/>
                  </a:xfrm>
                  <a:prstGeom prst="roundRect">
                    <a:avLst>
                      <a:gd name="adj" fmla="val 15000"/>
                    </a:avLst>
                  </a:prstGeom>
                  <a:noFill/>
                  <a:ln w="38100" cap="flat">
                    <a:solidFill>
                      <a:srgbClr val="00000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71437" tIns="71437" rIns="71437" bIns="71437" numCol="1" anchor="ctr">
                    <a:noAutofit/>
                  </a:bodyPr>
                  <a:lstStyle/>
                  <a:p>
                    <a:pPr>
                      <a:defRPr sz="5600">
                        <a:solidFill>
                          <a:srgbClr val="FFFFFF"/>
                        </a:solidFill>
                        <a:effectLst>
                          <a:outerShdw sx="100000" sy="100000" kx="0" ky="0" algn="b" rotWithShape="0" blurRad="38100" dist="12700" dir="540000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</a:p>
                </p:txBody>
              </p:sp>
              <p:sp>
                <p:nvSpPr>
                  <p:cNvPr id="805" name="Rectangle"/>
                  <p:cNvSpPr/>
                  <p:nvPr/>
                </p:nvSpPr>
                <p:spPr>
                  <a:xfrm>
                    <a:off x="78697" y="82509"/>
                    <a:ext cx="1182801" cy="823703"/>
                  </a:xfrm>
                  <a:prstGeom prst="rect">
                    <a:avLst/>
                  </a:prstGeom>
                  <a:solidFill>
                    <a:srgbClr val="C0C0C0"/>
                  </a:solidFill>
                  <a:ln w="25400" cap="flat">
                    <a:solidFill>
                      <a:srgbClr val="00000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4000">
                        <a:solidFill>
                          <a:srgbClr val="FFFFFF"/>
                        </a:solidFill>
                        <a:effectLst>
                          <a:outerShdw sx="100000" sy="100000" kx="0" ky="0" algn="b" rotWithShape="0" blurRad="38100" dist="12700" dir="540000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</a:p>
                </p:txBody>
              </p:sp>
              <p:sp>
                <p:nvSpPr>
                  <p:cNvPr id="806" name="logical"/>
                  <p:cNvSpPr txBox="1"/>
                  <p:nvPr/>
                </p:nvSpPr>
                <p:spPr>
                  <a:xfrm>
                    <a:off x="1484387" y="326773"/>
                    <a:ext cx="714068" cy="344890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val="1"/>
                    </a:ext>
                  </a:extLst>
                </p:spPr>
                <p:txBody>
                  <a:bodyPr wrap="square" lIns="0" tIns="0" rIns="0" bIns="0" numCol="1" anchor="ctr">
                    <a:noAutofit/>
                  </a:bodyPr>
                  <a:lstStyle>
                    <a:lvl1pPr>
                      <a:defRPr sz="2000">
                        <a:solidFill>
                          <a:srgbClr val="C0C0C0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defRPr>
                    </a:lvl1pPr>
                  </a:lstStyle>
                  <a:p>
                    <a:pPr/>
                    <a:r>
                      <a:t>logical</a:t>
                    </a:r>
                  </a:p>
                </p:txBody>
              </p:sp>
              <p:sp>
                <p:nvSpPr>
                  <p:cNvPr id="807" name="FALSE"/>
                  <p:cNvSpPr txBox="1"/>
                  <p:nvPr/>
                </p:nvSpPr>
                <p:spPr>
                  <a:xfrm>
                    <a:off x="73839" y="326773"/>
                    <a:ext cx="1157452" cy="344890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val="1"/>
                    </a:ext>
                  </a:extLst>
                </p:spPr>
                <p:txBody>
                  <a:bodyPr wrap="square" lIns="0" tIns="0" rIns="0" bIns="0" numCol="1" anchor="ctr">
                    <a:noAutofit/>
                  </a:bodyPr>
                  <a:lstStyle>
                    <a:lvl1pPr>
                      <a:defRPr sz="2500">
                        <a:latin typeface="Source Sans Pro"/>
                        <a:ea typeface="Source Sans Pro"/>
                        <a:cs typeface="Source Sans Pro"/>
                        <a:sym typeface="Source Sans Pro"/>
                      </a:defRPr>
                    </a:lvl1pPr>
                  </a:lstStyle>
                  <a:p>
                    <a:pPr/>
                    <a:r>
                      <a:t>FALSE</a:t>
                    </a:r>
                  </a:p>
                </p:txBody>
              </p:sp>
            </p:grpSp>
            <p:grpSp>
              <p:nvGrpSpPr>
                <p:cNvPr id="818" name="Group"/>
                <p:cNvGrpSpPr/>
                <p:nvPr/>
              </p:nvGrpSpPr>
              <p:grpSpPr>
                <a:xfrm>
                  <a:off x="0" y="981641"/>
                  <a:ext cx="5009375" cy="983885"/>
                  <a:chOff x="0" y="0"/>
                  <a:chExt cx="5009374" cy="983884"/>
                </a:xfrm>
              </p:grpSpPr>
              <p:sp>
                <p:nvSpPr>
                  <p:cNvPr id="809" name="Rounded Rectangle"/>
                  <p:cNvSpPr/>
                  <p:nvPr/>
                </p:nvSpPr>
                <p:spPr>
                  <a:xfrm>
                    <a:off x="0" y="0"/>
                    <a:ext cx="5009375" cy="983885"/>
                  </a:xfrm>
                  <a:prstGeom prst="roundRect">
                    <a:avLst>
                      <a:gd name="adj" fmla="val 15000"/>
                    </a:avLst>
                  </a:prstGeom>
                  <a:noFill/>
                  <a:ln w="38100" cap="flat">
                    <a:solidFill>
                      <a:srgbClr val="000000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71437" tIns="71437" rIns="71437" bIns="71437" numCol="1" anchor="ctr">
                    <a:noAutofit/>
                  </a:bodyPr>
                  <a:lstStyle/>
                  <a:p>
                    <a:pPr>
                      <a:defRPr sz="5600">
                        <a:solidFill>
                          <a:srgbClr val="FFFFFF"/>
                        </a:solidFill>
                        <a:effectLst>
                          <a:outerShdw sx="100000" sy="100000" kx="0" ky="0" algn="b" rotWithShape="0" blurRad="38100" dist="12700" dir="5400000">
                            <a:srgbClr val="000000">
                              <a:alpha val="50000"/>
                            </a:srgbClr>
                          </a:outerShdw>
                        </a:effectLst>
                      </a:defRPr>
                    </a:pPr>
                  </a:p>
                </p:txBody>
              </p:sp>
              <p:grpSp>
                <p:nvGrpSpPr>
                  <p:cNvPr id="817" name="Group"/>
                  <p:cNvGrpSpPr/>
                  <p:nvPr/>
                </p:nvGrpSpPr>
                <p:grpSpPr>
                  <a:xfrm>
                    <a:off x="73839" y="72783"/>
                    <a:ext cx="4763197" cy="838318"/>
                    <a:chOff x="0" y="0"/>
                    <a:chExt cx="4763195" cy="838317"/>
                  </a:xfrm>
                </p:grpSpPr>
                <p:sp>
                  <p:nvSpPr>
                    <p:cNvPr id="810" name="Rectangle"/>
                    <p:cNvSpPr/>
                    <p:nvPr/>
                  </p:nvSpPr>
                  <p:spPr>
                    <a:xfrm>
                      <a:off x="0" y="4899"/>
                      <a:ext cx="3525447" cy="823703"/>
                    </a:xfrm>
                    <a:prstGeom prst="rect">
                      <a:avLst/>
                    </a:prstGeom>
                    <a:solidFill>
                      <a:srgbClr val="78AAD6"/>
                    </a:solidFill>
                    <a:ln w="25400" cap="flat">
                      <a:solidFill>
                        <a:srgbClr val="000000"/>
                      </a:solidFill>
                      <a:prstDash val="solid"/>
                      <a:miter lim="400000"/>
                    </a:ln>
                    <a:effectLst/>
                  </p:spPr>
                  <p:txBody>
                    <a:bodyPr wrap="square" lIns="50800" tIns="50800" rIns="50800" bIns="50800" numCol="1" anchor="ctr">
                      <a:noAutofit/>
                    </a:bodyPr>
                    <a:lstStyle/>
                    <a:p>
                      <a:pPr>
                        <a:defRPr sz="4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12700" dir="5400000">
                              <a:srgbClr val="000000">
                                <a:alpha val="50000"/>
                              </a:srgbClr>
                            </a:outerShdw>
                          </a:effectLst>
                        </a:defRPr>
                      </a:pPr>
                    </a:p>
                  </p:txBody>
                </p:sp>
                <p:sp>
                  <p:nvSpPr>
                    <p:cNvPr id="811" name="Line"/>
                    <p:cNvSpPr/>
                    <p:nvPr/>
                  </p:nvSpPr>
                  <p:spPr>
                    <a:xfrm flipV="1">
                      <a:off x="1178480" y="0"/>
                      <a:ext cx="1" cy="833418"/>
                    </a:xfrm>
                    <a:prstGeom prst="line">
                      <a:avLst/>
                    </a:prstGeom>
                    <a:noFill/>
                    <a:ln w="38100" cap="flat">
                      <a:solidFill>
                        <a:srgbClr val="000000"/>
                      </a:solidFill>
                      <a:custDash>
                        <a:ds d="200000" sp="200000"/>
                      </a:custDash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>
                        <a:defRPr sz="5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12700" dir="5400000">
                              <a:srgbClr val="000000">
                                <a:alpha val="50000"/>
                              </a:srgbClr>
                            </a:outerShdw>
                          </a:effectLst>
                        </a:defRPr>
                      </a:pPr>
                    </a:p>
                  </p:txBody>
                </p:sp>
                <p:sp>
                  <p:nvSpPr>
                    <p:cNvPr id="812" name="Line"/>
                    <p:cNvSpPr/>
                    <p:nvPr/>
                  </p:nvSpPr>
                  <p:spPr>
                    <a:xfrm flipV="1">
                      <a:off x="2344511" y="4899"/>
                      <a:ext cx="1" cy="833419"/>
                    </a:xfrm>
                    <a:prstGeom prst="line">
                      <a:avLst/>
                    </a:prstGeom>
                    <a:noFill/>
                    <a:ln w="38100" cap="flat">
                      <a:solidFill>
                        <a:srgbClr val="000000"/>
                      </a:solidFill>
                      <a:custDash>
                        <a:ds d="200000" sp="200000"/>
                      </a:custDash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>
                        <a:defRPr sz="5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12700" dir="5400000">
                              <a:srgbClr val="000000">
                                <a:alpha val="50000"/>
                              </a:srgbClr>
                            </a:outerShdw>
                          </a:effectLst>
                        </a:defRPr>
                      </a:pPr>
                    </a:p>
                  </p:txBody>
                </p:sp>
                <p:sp>
                  <p:nvSpPr>
                    <p:cNvPr id="813" name="character"/>
                    <p:cNvSpPr txBox="1"/>
                    <p:nvPr/>
                  </p:nvSpPr>
                  <p:spPr>
                    <a:xfrm>
                      <a:off x="3713207" y="249163"/>
                      <a:ext cx="1049989" cy="344890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 sz="2000">
                          <a:solidFill>
                            <a:srgbClr val="78AAD6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lvl1pPr>
                    </a:lstStyle>
                    <a:p>
                      <a:pPr/>
                      <a:r>
                        <a:t>character</a:t>
                      </a:r>
                    </a:p>
                  </p:txBody>
                </p:sp>
                <p:sp>
                  <p:nvSpPr>
                    <p:cNvPr id="814" name="&quot;1&quot;"/>
                    <p:cNvSpPr txBox="1"/>
                    <p:nvPr/>
                  </p:nvSpPr>
                  <p:spPr>
                    <a:xfrm>
                      <a:off x="3874" y="249163"/>
                      <a:ext cx="1175052" cy="344890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 sz="2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lvl1pPr>
                    </a:lstStyle>
                    <a:p>
                      <a:pPr/>
                      <a:r>
                        <a:t>"1"</a:t>
                      </a:r>
                    </a:p>
                  </p:txBody>
                </p:sp>
                <p:sp>
                  <p:nvSpPr>
                    <p:cNvPr id="815" name="&quot;two&quot;"/>
                    <p:cNvSpPr txBox="1"/>
                    <p:nvPr/>
                  </p:nvSpPr>
                  <p:spPr>
                    <a:xfrm>
                      <a:off x="1183997" y="249163"/>
                      <a:ext cx="1157452" cy="344890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 sz="2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lvl1pPr>
                    </a:lstStyle>
                    <a:p>
                      <a:pPr/>
                      <a:r>
                        <a:t>"two"</a:t>
                      </a:r>
                    </a:p>
                  </p:txBody>
                </p:sp>
                <p:sp>
                  <p:nvSpPr>
                    <p:cNvPr id="816" name="&quot;FALSE&quot;"/>
                    <p:cNvSpPr txBox="1"/>
                    <p:nvPr/>
                  </p:nvSpPr>
                  <p:spPr>
                    <a:xfrm>
                      <a:off x="2344510" y="249163"/>
                      <a:ext cx="1175052" cy="344890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 sz="2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lvl1pPr>
                    </a:lstStyle>
                    <a:p>
                      <a:pPr/>
                      <a:r>
                        <a:t>"FALSE"</a:t>
                      </a:r>
                    </a:p>
                  </p:txBody>
                </p:sp>
              </p:grpSp>
            </p:grpSp>
          </p:grpSp>
          <p:sp>
            <p:nvSpPr>
              <p:cNvPr id="820" name="list"/>
              <p:cNvSpPr txBox="1"/>
              <p:nvPr/>
            </p:nvSpPr>
            <p:spPr>
              <a:xfrm>
                <a:off x="5796757" y="5949360"/>
                <a:ext cx="1780564" cy="6088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35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pPr/>
                <a:r>
                  <a:t>list</a:t>
                </a:r>
              </a:p>
            </p:txBody>
          </p:sp>
        </p:grpSp>
        <p:sp>
          <p:nvSpPr>
            <p:cNvPr id="822" name="1"/>
            <p:cNvSpPr txBox="1"/>
            <p:nvPr/>
          </p:nvSpPr>
          <p:spPr>
            <a:xfrm>
              <a:off x="254293" y="5136417"/>
              <a:ext cx="1175051" cy="3448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7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/>
              <a:r>
                <a:t>1</a:t>
              </a:r>
            </a:p>
          </p:txBody>
        </p:sp>
      </p:grpSp>
      <p:sp>
        <p:nvSpPr>
          <p:cNvPr id="824" name="?"/>
          <p:cNvSpPr txBox="1"/>
          <p:nvPr/>
        </p:nvSpPr>
        <p:spPr>
          <a:xfrm>
            <a:off x="11570765" y="7244825"/>
            <a:ext cx="654051" cy="168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6" name="Screen Shot 2017-07-25 at 2.23.34 PM.png" descr="Screen Shot 2017-07-25 at 2.23.3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33328" y="7374787"/>
            <a:ext cx="16952109" cy="6484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27" name="R-logo.001.png" descr="R-logo.001.png"/>
          <p:cNvPicPr>
            <a:picLocks noChangeAspect="1"/>
          </p:cNvPicPr>
          <p:nvPr/>
        </p:nvPicPr>
        <p:blipFill>
          <a:blip r:embed="rId3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82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829" name="Yes.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Yes.</a:t>
            </a:r>
          </a:p>
        </p:txBody>
      </p:sp>
      <p:sp>
        <p:nvSpPr>
          <p:cNvPr id="830" name="Rectangle"/>
          <p:cNvSpPr/>
          <p:nvPr/>
        </p:nvSpPr>
        <p:spPr>
          <a:xfrm>
            <a:off x="4145705" y="3173273"/>
            <a:ext cx="16127355" cy="490565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31" name="tibble(…"/>
          <p:cNvSpPr txBox="1"/>
          <p:nvPr/>
        </p:nvSpPr>
        <p:spPr>
          <a:xfrm>
            <a:off x="4510425" y="3543251"/>
            <a:ext cx="15547486" cy="429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tibble(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num = c(1, 2, 3),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cha = c("one", "two", "three"),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listcol = </a:t>
            </a:r>
            <a:r>
              <a:rPr>
                <a:solidFill>
                  <a:schemeClr val="accent1"/>
                </a:solidFill>
              </a:rPr>
              <a:t>list(1, c("1", "two", "FALSE"), FALSE)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nesting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nesting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5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3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837" name="nest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nest()</a:t>
            </a:r>
          </a:p>
        </p:txBody>
      </p:sp>
      <p:sp>
        <p:nvSpPr>
          <p:cNvPr id="838" name="Rectangle"/>
          <p:cNvSpPr/>
          <p:nvPr/>
        </p:nvSpPr>
        <p:spPr>
          <a:xfrm>
            <a:off x="3365789" y="4598509"/>
            <a:ext cx="17639904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39" name="nest(data,.key = &quot;data&quot;)"/>
          <p:cNvSpPr txBox="1"/>
          <p:nvPr/>
        </p:nvSpPr>
        <p:spPr>
          <a:xfrm>
            <a:off x="3680926" y="4968486"/>
            <a:ext cx="16266641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nest(</a:t>
            </a:r>
            <a:r>
              <a:t>data,.key = "data"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840" name="Nest rows into a list column by group."/>
          <p:cNvSpPr txBox="1"/>
          <p:nvPr/>
        </p:nvSpPr>
        <p:spPr>
          <a:xfrm>
            <a:off x="3359439" y="2711902"/>
            <a:ext cx="17652604" cy="1781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Nest rows into a list column by group.</a:t>
            </a:r>
          </a:p>
        </p:txBody>
      </p:sp>
      <p:sp>
        <p:nvSpPr>
          <p:cNvPr id="841" name="A grouped data frame"/>
          <p:cNvSpPr/>
          <p:nvPr/>
        </p:nvSpPr>
        <p:spPr>
          <a:xfrm>
            <a:off x="3294585" y="5839090"/>
            <a:ext cx="3936207" cy="4595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025" y="0"/>
                </a:moveTo>
                <a:lnTo>
                  <a:pt x="15330" y="6678"/>
                </a:lnTo>
                <a:lnTo>
                  <a:pt x="2372" y="6678"/>
                </a:lnTo>
                <a:cubicBezTo>
                  <a:pt x="1062" y="6678"/>
                  <a:pt x="0" y="7587"/>
                  <a:pt x="0" y="8709"/>
                </a:cubicBezTo>
                <a:lnTo>
                  <a:pt x="0" y="19569"/>
                </a:lnTo>
                <a:cubicBezTo>
                  <a:pt x="0" y="20691"/>
                  <a:pt x="1062" y="21600"/>
                  <a:pt x="2372" y="21600"/>
                </a:cubicBezTo>
                <a:lnTo>
                  <a:pt x="19228" y="21600"/>
                </a:lnTo>
                <a:cubicBezTo>
                  <a:pt x="20538" y="21600"/>
                  <a:pt x="21600" y="20691"/>
                  <a:pt x="21600" y="19569"/>
                </a:cubicBezTo>
                <a:lnTo>
                  <a:pt x="21600" y="8709"/>
                </a:lnTo>
                <a:cubicBezTo>
                  <a:pt x="21600" y="7587"/>
                  <a:pt x="20538" y="6678"/>
                  <a:pt x="19228" y="6678"/>
                </a:cubicBezTo>
                <a:lnTo>
                  <a:pt x="16722" y="6678"/>
                </a:lnTo>
                <a:lnTo>
                  <a:pt x="16025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 grouped data frame</a:t>
            </a:r>
          </a:p>
        </p:txBody>
      </p:sp>
      <p:sp>
        <p:nvSpPr>
          <p:cNvPr id="842" name="name for the new list column"/>
          <p:cNvSpPr/>
          <p:nvPr/>
        </p:nvSpPr>
        <p:spPr>
          <a:xfrm>
            <a:off x="7620000" y="5991093"/>
            <a:ext cx="5503069" cy="44438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836" y="0"/>
                </a:moveTo>
                <a:lnTo>
                  <a:pt x="12338" y="6167"/>
                </a:lnTo>
                <a:lnTo>
                  <a:pt x="1696" y="6167"/>
                </a:lnTo>
                <a:cubicBezTo>
                  <a:pt x="760" y="6167"/>
                  <a:pt x="0" y="7108"/>
                  <a:pt x="0" y="8268"/>
                </a:cubicBezTo>
                <a:lnTo>
                  <a:pt x="0" y="19499"/>
                </a:lnTo>
                <a:cubicBezTo>
                  <a:pt x="0" y="20659"/>
                  <a:pt x="760" y="21600"/>
                  <a:pt x="1696" y="21600"/>
                </a:cubicBezTo>
                <a:lnTo>
                  <a:pt x="19904" y="21600"/>
                </a:lnTo>
                <a:cubicBezTo>
                  <a:pt x="20840" y="21600"/>
                  <a:pt x="21600" y="20659"/>
                  <a:pt x="21600" y="19499"/>
                </a:cubicBezTo>
                <a:lnTo>
                  <a:pt x="21600" y="8268"/>
                </a:lnTo>
                <a:cubicBezTo>
                  <a:pt x="21600" y="7108"/>
                  <a:pt x="20840" y="6167"/>
                  <a:pt x="19904" y="6167"/>
                </a:cubicBezTo>
                <a:lnTo>
                  <a:pt x="13334" y="6167"/>
                </a:lnTo>
                <a:lnTo>
                  <a:pt x="12836" y="0"/>
                </a:ln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name for the new list column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4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4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846" name="pdf-nest-2.pdf" descr="pdf-nest-2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71403" y="6123593"/>
            <a:ext cx="12391949" cy="7339029"/>
          </a:xfrm>
          <a:prstGeom prst="rect">
            <a:avLst/>
          </a:prstGeom>
          <a:ln w="12700">
            <a:miter lim="400000"/>
          </a:ln>
        </p:spPr>
      </p:pic>
      <p:sp>
        <p:nvSpPr>
          <p:cNvPr id="847" name="nest()"/>
          <p:cNvSpPr txBox="1"/>
          <p:nvPr/>
        </p:nvSpPr>
        <p:spPr>
          <a:xfrm>
            <a:off x="4007752" y="-232757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nest()</a:t>
            </a:r>
          </a:p>
        </p:txBody>
      </p:sp>
      <p:sp>
        <p:nvSpPr>
          <p:cNvPr id="848" name="Places grouped cases into a list column."/>
          <p:cNvSpPr txBox="1"/>
          <p:nvPr/>
        </p:nvSpPr>
        <p:spPr>
          <a:xfrm>
            <a:off x="5224894" y="1489253"/>
            <a:ext cx="12745279" cy="158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Places grouped cases into a list column.</a:t>
            </a:r>
          </a:p>
        </p:txBody>
      </p:sp>
      <p:sp>
        <p:nvSpPr>
          <p:cNvPr id="849" name="Rectangle"/>
          <p:cNvSpPr/>
          <p:nvPr/>
        </p:nvSpPr>
        <p:spPr>
          <a:xfrm>
            <a:off x="5226311" y="2901069"/>
            <a:ext cx="13931379" cy="327067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50" name="gapminder %&gt;%…"/>
          <p:cNvSpPr txBox="1"/>
          <p:nvPr/>
        </p:nvSpPr>
        <p:spPr>
          <a:xfrm>
            <a:off x="5369868" y="3271047"/>
            <a:ext cx="13644265" cy="2831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549148">
              <a:spcBef>
                <a:spcPts val="14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 defTabSz="549148">
              <a:spcBef>
                <a:spcPts val="14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group_by(country) %&gt;% </a:t>
            </a:r>
          </a:p>
          <a:p>
            <a:pPr algn="l" defTabSz="549148">
              <a:spcBef>
                <a:spcPts val="14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nest()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5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854" name="nest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nest()</a:t>
            </a:r>
          </a:p>
        </p:txBody>
      </p:sp>
      <p:sp>
        <p:nvSpPr>
          <p:cNvPr id="855" name="Rectangle"/>
          <p:cNvSpPr/>
          <p:nvPr/>
        </p:nvSpPr>
        <p:spPr>
          <a:xfrm>
            <a:off x="3365789" y="2350609"/>
            <a:ext cx="17639904" cy="311160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56" name="residuals %&gt;%…"/>
          <p:cNvSpPr txBox="1"/>
          <p:nvPr/>
        </p:nvSpPr>
        <p:spPr>
          <a:xfrm>
            <a:off x="3680926" y="2403086"/>
            <a:ext cx="16641051" cy="3222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residuals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group_by(country) %&gt;% </a:t>
            </a:r>
          </a:p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t>  nest()</a:t>
            </a:r>
          </a:p>
        </p:txBody>
      </p:sp>
      <p:graphicFrame>
        <p:nvGraphicFramePr>
          <p:cNvPr id="857" name="Table"/>
          <p:cNvGraphicFramePr/>
          <p:nvPr/>
        </p:nvGraphicFramePr>
        <p:xfrm>
          <a:off x="3398142" y="5941522"/>
          <a:ext cx="6898626" cy="391881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1652839"/>
                <a:gridCol w="1107839"/>
                <a:gridCol w="1810104"/>
              </a:tblGrid>
              <a:tr h="53340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country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.resid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-5.3071154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-3.6144580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-2.0158007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-0.5411434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1.8815140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4.8731713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6.7348287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8.5694860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7.3891434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-3.1031993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-9.3285420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-5.5378846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-5.2410256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-2.8098543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-0.5876830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-0.3205117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0.4766597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2.4398310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4.8320023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6.4561737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8.4833450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3.8785163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-7.5643124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-10.0431410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-2.7419487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-1.0127914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0.7163660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2.0455233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2.7746807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3.4038380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4.8509953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2.8821527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-17.3096900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-4.5925326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2.9626247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6.0207821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-4.9808590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-3.4392331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-2.3466072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-1.1809814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1.2626445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3.7722704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6.3208963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7.9625221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8.2831480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3.6227739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-7.2726002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Swaziland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-12.0039744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-5.6200256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-3.2788998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-1.0307739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1.0163520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3.6574779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5.2386037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5.9757296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5.2778555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0.8589814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-4.7008928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-5.4437669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Zambia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-1.9506410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-6.7702436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-4.2871387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-1.9330338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0.1690711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2.2741760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4.7782809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7.9323858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10.3854907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8.8765956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-4.2262995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Zimbabwe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-10.5811946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58" name="Table"/>
          <p:cNvGraphicFramePr/>
          <p:nvPr/>
        </p:nvGraphicFramePr>
        <p:xfrm>
          <a:off x="11661998" y="5941522"/>
          <a:ext cx="19237533" cy="15600326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4583191"/>
                <a:gridCol w="4802280"/>
              </a:tblGrid>
              <a:tr h="1229906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country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data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477320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Botswana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</a:tr>
              <a:tr h="477320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Lesotho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</a:tr>
              <a:tr h="477320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Rwanda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BBC7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59" name="Table"/>
          <p:cNvGraphicFramePr/>
          <p:nvPr/>
        </p:nvGraphicFramePr>
        <p:xfrm>
          <a:off x="17307379" y="7321478"/>
          <a:ext cx="4621584" cy="6119012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1068922"/>
                <a:gridCol w="1699215"/>
              </a:tblGrid>
              <a:tr h="327085"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.resid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-5.3071154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-3.6144580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-2.0158007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-0.5411434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1.8815140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4.8731713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6.7348287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8.5694860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7.3891434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-3.1031993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-9.3285420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-5.5378846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60" name="Table"/>
          <p:cNvGraphicFramePr/>
          <p:nvPr/>
        </p:nvGraphicFramePr>
        <p:xfrm>
          <a:off x="17307379" y="12129973"/>
          <a:ext cx="4621584" cy="6119012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1068922"/>
                <a:gridCol w="1699215"/>
              </a:tblGrid>
              <a:tr h="327085"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.resid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-5.2410256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-2.8098543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-0.5876830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-0.3205117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0.4766597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2.4398310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4.8320023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6.4561737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8.4833450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3.8785163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-7.5643124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-10.0431410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61" name="Table"/>
          <p:cNvGraphicFramePr/>
          <p:nvPr/>
        </p:nvGraphicFramePr>
        <p:xfrm>
          <a:off x="17307379" y="16898239"/>
          <a:ext cx="4621584" cy="6119012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1068922"/>
                <a:gridCol w="1699215"/>
              </a:tblGrid>
              <a:tr h="327085"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year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60000"/>
                        </a:lnSpc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.resid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919191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-2.7419487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1957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-1.0127914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0.7163660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1967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2.0455233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2.7746807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1977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3.4038380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4.8509953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1987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2.8821527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-17.3096900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1997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-4.5925326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2002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2.9626247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  <a:tr h="32708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2007</a:t>
                      </a:r>
                    </a:p>
                  </a:txBody>
                  <a:tcPr marL="0" marR="0" marT="0" marB="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6.0207821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solidFill>
                      <a:srgbClr val="C0C0C0"/>
                    </a:solidFill>
                  </a:tcPr>
                </a:tc>
              </a:tr>
            </a:tbl>
          </a:graphicData>
        </a:graphic>
      </p:graphicFrame>
      <p:sp>
        <p:nvSpPr>
          <p:cNvPr id="862" name="Arrow"/>
          <p:cNvSpPr/>
          <p:nvPr/>
        </p:nvSpPr>
        <p:spPr>
          <a:xfrm>
            <a:off x="8830572" y="8410969"/>
            <a:ext cx="1969780" cy="1270001"/>
          </a:xfrm>
          <a:prstGeom prst="rightArrow">
            <a:avLst>
              <a:gd name="adj1" fmla="val 44778"/>
              <a:gd name="adj2" fmla="val 64000"/>
            </a:avLst>
          </a:prstGeom>
          <a:solidFill>
            <a:srgbClr val="78AAD6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4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86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866" name="pdf-nest.pdf" descr="pdf-nest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24392" y="263421"/>
            <a:ext cx="13535216" cy="132962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Your Turn 1"/>
          <p:cNvSpPr txBox="1"/>
          <p:nvPr>
            <p:ph type="title" idx="4294967295"/>
          </p:nvPr>
        </p:nvSpPr>
        <p:spPr>
          <a:xfrm>
            <a:off x="4833937" y="-269651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0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Your Turn 1</a:t>
            </a:r>
          </a:p>
        </p:txBody>
      </p:sp>
      <p:sp>
        <p:nvSpPr>
          <p:cNvPr id="506" name="How has life expectancy changed since 1952?…"/>
          <p:cNvSpPr txBox="1"/>
          <p:nvPr>
            <p:ph type="body" idx="4294967295"/>
          </p:nvPr>
        </p:nvSpPr>
        <p:spPr>
          <a:xfrm>
            <a:off x="884398" y="2261863"/>
            <a:ext cx="22615205" cy="10268360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How has life expectancy changed since 1952?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Make a line plot of </a:t>
            </a:r>
            <a:r>
              <a:rPr b="1"/>
              <a:t>lifeExp</a:t>
            </a:r>
            <a:r>
              <a:t> vs. </a:t>
            </a:r>
            <a:r>
              <a:rPr b="1"/>
              <a:t>year </a:t>
            </a:r>
            <a:r>
              <a:t>grouped by </a:t>
            </a:r>
            <a:r>
              <a:rPr b="1"/>
              <a:t>country</a:t>
            </a:r>
            <a:r>
              <a:t>.  Set alpha to 0.2, to see the results better.</a:t>
            </a:r>
          </a:p>
        </p:txBody>
      </p:sp>
      <p:pic>
        <p:nvPicPr>
          <p:cNvPr id="507" name="Timer_Black_W_10_Alarm-6.mov" descr="Timer_Black_W_10_Alarm-6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5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507"/>
                </p:tgtEl>
              </p:cMediaNode>
            </p:vide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869" name="Rectangle"/>
          <p:cNvSpPr/>
          <p:nvPr/>
        </p:nvSpPr>
        <p:spPr>
          <a:xfrm>
            <a:off x="1089339" y="1384338"/>
            <a:ext cx="22205323" cy="1094732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70" name="gapminder %&gt;%…"/>
          <p:cNvSpPr txBox="1"/>
          <p:nvPr/>
        </p:nvSpPr>
        <p:spPr>
          <a:xfrm>
            <a:off x="1232896" y="1754315"/>
            <a:ext cx="21895127" cy="10438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490727">
              <a:spcBef>
                <a:spcPts val="8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gapminder %&gt;%</a:t>
            </a:r>
          </a:p>
          <a:p>
            <a:pPr algn="l" defTabSz="490727">
              <a:spcBef>
                <a:spcPts val="8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  group_by(country) %&gt;%</a:t>
            </a:r>
          </a:p>
          <a:p>
            <a:pPr algn="l" defTabSz="490727">
              <a:spcBef>
                <a:spcPts val="8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  nest() %&gt;%</a:t>
            </a:r>
          </a:p>
          <a:p>
            <a:pPr algn="l" defTabSz="490727">
              <a:spcBef>
                <a:spcPts val="800"/>
              </a:spcBef>
              <a:defRPr sz="4200"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 defTabSz="490727">
              <a:spcBef>
                <a:spcPts val="8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Apply model to each table in the column</a:t>
            </a:r>
          </a:p>
          <a:p>
            <a:pPr algn="l" defTabSz="490727">
              <a:spcBef>
                <a:spcPts val="800"/>
              </a:spcBef>
              <a:defRPr sz="504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sz="4200">
                <a:latin typeface="Monaco"/>
                <a:ea typeface="Monaco"/>
                <a:cs typeface="Monaco"/>
                <a:sym typeface="Monaco"/>
              </a:rPr>
              <a:t>  mutate(model = map(function(df) lm(lifeExp ~ year, data = df)) %&gt;%</a:t>
            </a:r>
            <a:endParaRPr sz="4200">
              <a:latin typeface="Monaco"/>
              <a:ea typeface="Monaco"/>
              <a:cs typeface="Monaco"/>
              <a:sym typeface="Monaco"/>
            </a:endParaRPr>
          </a:p>
          <a:p>
            <a:pPr algn="l" defTabSz="490727">
              <a:spcBef>
                <a:spcPts val="800"/>
              </a:spcBef>
              <a:defRPr sz="5040"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 sz="4200">
              <a:latin typeface="Monaco"/>
              <a:ea typeface="Monaco"/>
              <a:cs typeface="Monaco"/>
              <a:sym typeface="Monaco"/>
            </a:endParaRPr>
          </a:p>
          <a:p>
            <a:pPr algn="l" defTabSz="490727">
              <a:spcBef>
                <a:spcPts val="800"/>
              </a:spcBef>
              <a:defRPr sz="504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sz="4200">
                <a:latin typeface="Monaco"/>
                <a:ea typeface="Monaco"/>
                <a:cs typeface="Monaco"/>
                <a:sym typeface="Monaco"/>
              </a:rPr>
              <a:t># Extract coefficients and save in coefficient column</a:t>
            </a:r>
            <a:endParaRPr sz="4200">
              <a:latin typeface="Monaco"/>
              <a:ea typeface="Monaco"/>
              <a:cs typeface="Monaco"/>
              <a:sym typeface="Monaco"/>
            </a:endParaRPr>
          </a:p>
          <a:p>
            <a:pPr algn="l" defTabSz="490727">
              <a:spcBef>
                <a:spcPts val="800"/>
              </a:spcBef>
              <a:defRPr sz="504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sz="4200">
                <a:latin typeface="Monaco"/>
                <a:ea typeface="Monaco"/>
                <a:cs typeface="Monaco"/>
                <a:sym typeface="Monaco"/>
              </a:rPr>
              <a:t>  mutate(coefficent = map_dbl(function(df) tidy(df)$estimate[2]) %&gt;%</a:t>
            </a:r>
            <a:endParaRPr sz="4200">
              <a:latin typeface="Monaco"/>
              <a:ea typeface="Monaco"/>
              <a:cs typeface="Monaco"/>
              <a:sym typeface="Monaco"/>
            </a:endParaRPr>
          </a:p>
          <a:p>
            <a:pPr algn="l" defTabSz="490727">
              <a:spcBef>
                <a:spcPts val="800"/>
              </a:spcBef>
              <a:defRPr sz="5040"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 sz="4200">
              <a:latin typeface="Monaco"/>
              <a:ea typeface="Monaco"/>
              <a:cs typeface="Monaco"/>
              <a:sym typeface="Monaco"/>
            </a:endParaRPr>
          </a:p>
          <a:p>
            <a:pPr algn="l" defTabSz="490727">
              <a:spcBef>
                <a:spcPts val="800"/>
              </a:spcBef>
              <a:defRPr sz="504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sz="4200">
                <a:latin typeface="Monaco"/>
                <a:ea typeface="Monaco"/>
                <a:cs typeface="Monaco"/>
                <a:sym typeface="Monaco"/>
              </a:rPr>
              <a:t># Extract adj.r.squares and save in adj_r column</a:t>
            </a:r>
            <a:endParaRPr sz="4200">
              <a:latin typeface="Monaco"/>
              <a:ea typeface="Monaco"/>
              <a:cs typeface="Monaco"/>
              <a:sym typeface="Monaco"/>
            </a:endParaRPr>
          </a:p>
          <a:p>
            <a:pPr algn="l" defTabSz="490727">
              <a:spcBef>
                <a:spcPts val="800"/>
              </a:spcBef>
              <a:defRPr sz="504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sz="4200">
                <a:latin typeface="Monaco"/>
                <a:ea typeface="Monaco"/>
                <a:cs typeface="Monaco"/>
                <a:sym typeface="Monaco"/>
              </a:rPr>
              <a:t>  mutate(adj_r = map_dbl(function(df) glance(df)$adj.r.squared))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873" name="Screen Shot 2017-07-25 at 3.49.09 PM.png" descr="Screen Shot 2017-07-25 at 3.49.09 PM.png"/>
          <p:cNvPicPr>
            <a:picLocks noChangeAspect="1"/>
          </p:cNvPicPr>
          <p:nvPr/>
        </p:nvPicPr>
        <p:blipFill>
          <a:blip r:embed="rId3">
            <a:extLst/>
          </a:blip>
          <a:srcRect l="0" t="5775" r="0" b="0"/>
          <a:stretch>
            <a:fillRect/>
          </a:stretch>
        </p:blipFill>
        <p:spPr>
          <a:xfrm>
            <a:off x="977900" y="5254744"/>
            <a:ext cx="22428352" cy="9331156"/>
          </a:xfrm>
          <a:prstGeom prst="rect">
            <a:avLst/>
          </a:prstGeom>
          <a:ln w="12700">
            <a:miter lim="400000"/>
          </a:ln>
        </p:spPr>
      </p:pic>
      <p:sp>
        <p:nvSpPr>
          <p:cNvPr id="874" name="Rectangle"/>
          <p:cNvSpPr/>
          <p:nvPr/>
        </p:nvSpPr>
        <p:spPr>
          <a:xfrm>
            <a:off x="1089339" y="540783"/>
            <a:ext cx="22205322" cy="448072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75" name="gapminder"/>
          <p:cNvSpPr txBox="1"/>
          <p:nvPr/>
        </p:nvSpPr>
        <p:spPr>
          <a:xfrm>
            <a:off x="1244437" y="787247"/>
            <a:ext cx="21895126" cy="3987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gapminder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878" name="Screen Shot 2017-07-25 at 3.45.42 PM.png" descr="Screen Shot 2017-07-25 at 3.45.42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16719" y="4575947"/>
            <a:ext cx="20550562" cy="9196377"/>
          </a:xfrm>
          <a:prstGeom prst="rect">
            <a:avLst/>
          </a:prstGeom>
          <a:ln w="12700">
            <a:miter lim="400000"/>
          </a:ln>
        </p:spPr>
      </p:pic>
      <p:sp>
        <p:nvSpPr>
          <p:cNvPr id="879" name="Rectangle"/>
          <p:cNvSpPr/>
          <p:nvPr/>
        </p:nvSpPr>
        <p:spPr>
          <a:xfrm>
            <a:off x="1089339" y="540783"/>
            <a:ext cx="22205322" cy="448072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80" name="master &lt;- gapminder %&gt;%…"/>
          <p:cNvSpPr txBox="1"/>
          <p:nvPr/>
        </p:nvSpPr>
        <p:spPr>
          <a:xfrm>
            <a:off x="1244437" y="787247"/>
            <a:ext cx="21895126" cy="3987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master &lt;- gapminder %&gt;% 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  group_by(country) %&gt;% 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  nest()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883" name="Screen Shot 2017-07-25 at 3.45.42 PM.png" descr="Screen Shot 2017-07-25 at 3.45.42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16719" y="4575947"/>
            <a:ext cx="20550562" cy="9196377"/>
          </a:xfrm>
          <a:prstGeom prst="rect">
            <a:avLst/>
          </a:prstGeom>
          <a:ln w="12700">
            <a:miter lim="400000"/>
          </a:ln>
        </p:spPr>
      </p:pic>
      <p:sp>
        <p:nvSpPr>
          <p:cNvPr id="884" name="Rectangle"/>
          <p:cNvSpPr/>
          <p:nvPr/>
        </p:nvSpPr>
        <p:spPr>
          <a:xfrm>
            <a:off x="1089339" y="540783"/>
            <a:ext cx="22205322" cy="448072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85" name="master$data[[1]]"/>
          <p:cNvSpPr txBox="1"/>
          <p:nvPr/>
        </p:nvSpPr>
        <p:spPr>
          <a:xfrm>
            <a:off x="1244437" y="787247"/>
            <a:ext cx="21895126" cy="3987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master$data[[1]]</a:t>
            </a:r>
          </a:p>
        </p:txBody>
      </p:sp>
      <p:pic>
        <p:nvPicPr>
          <p:cNvPr id="886" name="Screen Shot 2017-07-25 at 3.46.53 PM.png" descr="Screen Shot 2017-07-25 at 3.46.53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415503" y="2250302"/>
            <a:ext cx="12624647" cy="554791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ffectLst>
            <a:outerShdw sx="100000" sy="100000" kx="0" ky="0" algn="b" rotWithShape="0" blurRad="165100" dist="76200" dir="5400000">
              <a:srgbClr val="000000">
                <a:alpha val="50000"/>
              </a:srgbClr>
            </a:outerShdw>
          </a:effectLst>
        </p:spPr>
      </p:pic>
      <p:sp>
        <p:nvSpPr>
          <p:cNvPr id="887" name="Shape"/>
          <p:cNvSpPr/>
          <p:nvPr/>
        </p:nvSpPr>
        <p:spPr>
          <a:xfrm>
            <a:off x="9126793" y="2238949"/>
            <a:ext cx="2345693" cy="55952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6" y="15020"/>
                </a:moveTo>
                <a:lnTo>
                  <a:pt x="21600" y="0"/>
                </a:lnTo>
                <a:lnTo>
                  <a:pt x="21575" y="21600"/>
                </a:lnTo>
                <a:lnTo>
                  <a:pt x="0" y="17708"/>
                </a:lnTo>
                <a:lnTo>
                  <a:pt x="126" y="15020"/>
                </a:lnTo>
                <a:close/>
              </a:path>
            </a:pathLst>
          </a:custGeom>
          <a:solidFill>
            <a:srgbClr val="000000">
              <a:alpha val="33169"/>
            </a:srgbClr>
          </a:solidFill>
          <a:ln w="254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88" name="Rectangle"/>
          <p:cNvSpPr/>
          <p:nvPr/>
        </p:nvSpPr>
        <p:spPr>
          <a:xfrm>
            <a:off x="9125918" y="6140517"/>
            <a:ext cx="1803358" cy="641883"/>
          </a:xfrm>
          <a:prstGeom prst="rect">
            <a:avLst/>
          </a:prstGeom>
          <a:solidFill>
            <a:srgbClr val="000000">
              <a:alpha val="13932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891" name="Screen Shot 2017-07-25 at 3.52.55 PM.png" descr="Screen Shot 2017-07-25 at 3.52.55 PM.png"/>
          <p:cNvPicPr>
            <a:picLocks noChangeAspect="1"/>
          </p:cNvPicPr>
          <p:nvPr/>
        </p:nvPicPr>
        <p:blipFill>
          <a:blip r:embed="rId3">
            <a:extLst/>
          </a:blip>
          <a:srcRect l="0" t="4837" r="0" b="0"/>
          <a:stretch>
            <a:fillRect/>
          </a:stretch>
        </p:blipFill>
        <p:spPr>
          <a:xfrm>
            <a:off x="1071562" y="5233464"/>
            <a:ext cx="22240907" cy="9383257"/>
          </a:xfrm>
          <a:prstGeom prst="rect">
            <a:avLst/>
          </a:prstGeom>
          <a:ln w="12700">
            <a:miter lim="400000"/>
          </a:ln>
        </p:spPr>
      </p:pic>
      <p:sp>
        <p:nvSpPr>
          <p:cNvPr id="892" name="Rectangle"/>
          <p:cNvSpPr/>
          <p:nvPr/>
        </p:nvSpPr>
        <p:spPr>
          <a:xfrm>
            <a:off x="1089339" y="540783"/>
            <a:ext cx="22205322" cy="448072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93" name="fit_model &lt;- function(df) lm(lifeExp ~ year, data = df)…"/>
          <p:cNvSpPr txBox="1"/>
          <p:nvPr/>
        </p:nvSpPr>
        <p:spPr>
          <a:xfrm>
            <a:off x="1244437" y="787247"/>
            <a:ext cx="21895126" cy="3987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fit_model &lt;- function(df) lm(lifeExp ~ year, data = df)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master &lt;- master %&gt;% 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  mutate(model = </a:t>
            </a:r>
            <a:r>
              <a:rPr>
                <a:solidFill>
                  <a:schemeClr val="accent1"/>
                </a:solidFill>
              </a:rPr>
              <a:t>map(data, fit_model)</a:t>
            </a:r>
            <a:r>
              <a:t>)</a:t>
            </a:r>
          </a:p>
        </p:txBody>
      </p:sp>
      <p:grpSp>
        <p:nvGrpSpPr>
          <p:cNvPr id="896" name="Group"/>
          <p:cNvGrpSpPr/>
          <p:nvPr/>
        </p:nvGrpSpPr>
        <p:grpSpPr>
          <a:xfrm>
            <a:off x="4588543" y="4619263"/>
            <a:ext cx="4929559" cy="4093382"/>
            <a:chOff x="0" y="0"/>
            <a:chExt cx="4929558" cy="4093381"/>
          </a:xfrm>
        </p:grpSpPr>
        <p:sp>
          <p:nvSpPr>
            <p:cNvPr id="894" name="Line"/>
            <p:cNvSpPr/>
            <p:nvPr/>
          </p:nvSpPr>
          <p:spPr>
            <a:xfrm rot="10800000">
              <a:off x="3436277" y="0"/>
              <a:ext cx="1493282" cy="4093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3" h="21600" fill="norm" stroke="1" extrusionOk="0">
                  <a:moveTo>
                    <a:pt x="145" y="0"/>
                  </a:moveTo>
                  <a:cubicBezTo>
                    <a:pt x="12790" y="1511"/>
                    <a:pt x="21385" y="5816"/>
                    <a:pt x="21492" y="10692"/>
                  </a:cubicBezTo>
                  <a:cubicBezTo>
                    <a:pt x="21600" y="15659"/>
                    <a:pt x="12896" y="20077"/>
                    <a:pt x="0" y="21600"/>
                  </a:cubicBezTo>
                </a:path>
              </a:pathLst>
            </a:custGeom>
            <a:noFill/>
            <a:ln w="165100" cap="flat">
              <a:solidFill>
                <a:schemeClr val="accent1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895" name="map() takes a list"/>
            <p:cNvSpPr txBox="1"/>
            <p:nvPr/>
          </p:nvSpPr>
          <p:spPr>
            <a:xfrm>
              <a:off x="0" y="2083753"/>
              <a:ext cx="3775163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>
                  <a:solidFill>
                    <a:schemeClr val="accent1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pPr/>
              <a:r>
                <a:t>map() takes a list</a:t>
              </a:r>
            </a:p>
          </p:txBody>
        </p:sp>
      </p:grpSp>
      <p:grpSp>
        <p:nvGrpSpPr>
          <p:cNvPr id="899" name="Group"/>
          <p:cNvGrpSpPr/>
          <p:nvPr/>
        </p:nvGrpSpPr>
        <p:grpSpPr>
          <a:xfrm>
            <a:off x="14567174" y="4618955"/>
            <a:ext cx="5665644" cy="4093383"/>
            <a:chOff x="0" y="0"/>
            <a:chExt cx="5665643" cy="4093381"/>
          </a:xfrm>
        </p:grpSpPr>
        <p:sp>
          <p:nvSpPr>
            <p:cNvPr id="897" name="Line"/>
            <p:cNvSpPr/>
            <p:nvPr/>
          </p:nvSpPr>
          <p:spPr>
            <a:xfrm>
              <a:off x="0" y="0"/>
              <a:ext cx="1493281" cy="4093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3" h="21600" fill="norm" stroke="1" extrusionOk="0">
                  <a:moveTo>
                    <a:pt x="145" y="0"/>
                  </a:moveTo>
                  <a:cubicBezTo>
                    <a:pt x="12790" y="1511"/>
                    <a:pt x="21385" y="5816"/>
                    <a:pt x="21492" y="10692"/>
                  </a:cubicBezTo>
                  <a:cubicBezTo>
                    <a:pt x="21600" y="15659"/>
                    <a:pt x="12896" y="20077"/>
                    <a:pt x="0" y="21600"/>
                  </a:cubicBezTo>
                </a:path>
              </a:pathLst>
            </a:custGeom>
            <a:noFill/>
            <a:ln w="190500" cap="flat">
              <a:solidFill>
                <a:srgbClr val="9AB57B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898" name="…and returns a list"/>
            <p:cNvSpPr txBox="1"/>
            <p:nvPr/>
          </p:nvSpPr>
          <p:spPr>
            <a:xfrm>
              <a:off x="1404551" y="2079256"/>
              <a:ext cx="4261093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>
                  <a:solidFill>
                    <a:srgbClr val="9AB57C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pPr/>
              <a:r>
                <a:t>…and returns a list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96" grpId="1"/>
      <p:bldP build="whole" bldLvl="1" animBg="1" rev="0" advAuto="0" spid="899" grpId="2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902" name="Screen Shot 2017-07-25 at 3.52.55 PM.png" descr="Screen Shot 2017-07-25 at 3.52.55 PM.png"/>
          <p:cNvPicPr>
            <a:picLocks noChangeAspect="1"/>
          </p:cNvPicPr>
          <p:nvPr/>
        </p:nvPicPr>
        <p:blipFill>
          <a:blip r:embed="rId3">
            <a:extLst/>
          </a:blip>
          <a:srcRect l="0" t="4837" r="0" b="0"/>
          <a:stretch>
            <a:fillRect/>
          </a:stretch>
        </p:blipFill>
        <p:spPr>
          <a:xfrm>
            <a:off x="1071562" y="5233464"/>
            <a:ext cx="22240907" cy="9383257"/>
          </a:xfrm>
          <a:prstGeom prst="rect">
            <a:avLst/>
          </a:prstGeom>
          <a:ln w="12700">
            <a:miter lim="400000"/>
          </a:ln>
        </p:spPr>
      </p:pic>
      <p:sp>
        <p:nvSpPr>
          <p:cNvPr id="903" name="Rectangle"/>
          <p:cNvSpPr/>
          <p:nvPr/>
        </p:nvSpPr>
        <p:spPr>
          <a:xfrm>
            <a:off x="1089339" y="540783"/>
            <a:ext cx="22205322" cy="448072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904" name="master$model[[1]]"/>
          <p:cNvSpPr txBox="1"/>
          <p:nvPr/>
        </p:nvSpPr>
        <p:spPr>
          <a:xfrm>
            <a:off x="1244437" y="787247"/>
            <a:ext cx="21895126" cy="3987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master$model[[1]]</a:t>
            </a:r>
          </a:p>
        </p:txBody>
      </p:sp>
      <p:sp>
        <p:nvSpPr>
          <p:cNvPr id="905" name="Shape"/>
          <p:cNvSpPr/>
          <p:nvPr/>
        </p:nvSpPr>
        <p:spPr>
          <a:xfrm>
            <a:off x="12342845" y="4266899"/>
            <a:ext cx="2271701" cy="51739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0" y="8877"/>
                </a:moveTo>
                <a:lnTo>
                  <a:pt x="21286" y="0"/>
                </a:lnTo>
                <a:lnTo>
                  <a:pt x="21600" y="21600"/>
                </a:lnTo>
                <a:lnTo>
                  <a:pt x="0" y="11784"/>
                </a:lnTo>
                <a:lnTo>
                  <a:pt x="130" y="8877"/>
                </a:lnTo>
                <a:close/>
              </a:path>
            </a:pathLst>
          </a:custGeom>
          <a:solidFill>
            <a:srgbClr val="000000">
              <a:alpha val="33169"/>
            </a:srgbClr>
          </a:solidFill>
          <a:ln w="254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906" name="Rectangle"/>
          <p:cNvSpPr/>
          <p:nvPr/>
        </p:nvSpPr>
        <p:spPr>
          <a:xfrm>
            <a:off x="12329269" y="6448158"/>
            <a:ext cx="1803359" cy="641884"/>
          </a:xfrm>
          <a:prstGeom prst="rect">
            <a:avLst/>
          </a:prstGeom>
          <a:solidFill>
            <a:srgbClr val="000000">
              <a:alpha val="13932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pic>
        <p:nvPicPr>
          <p:cNvPr id="907" name="Screen Shot 2017-07-25 at 4.00.22 PM.png" descr="Screen Shot 2017-07-25 at 4.00.22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580767" y="4262780"/>
            <a:ext cx="9442180" cy="519043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ffectLst>
            <a:outerShdw sx="100000" sy="100000" kx="0" ky="0" algn="b" rotWithShape="0" blurRad="165100" dist="76200" dir="54000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910" name="Screen Shot 2017-07-25 at 4.05.53 PM.png" descr="Screen Shot 2017-07-25 at 4.05.53 PM.png"/>
          <p:cNvPicPr>
            <a:picLocks noChangeAspect="1"/>
          </p:cNvPicPr>
          <p:nvPr/>
        </p:nvPicPr>
        <p:blipFill>
          <a:blip r:embed="rId3">
            <a:extLst/>
          </a:blip>
          <a:srcRect l="0" t="5382" r="0" b="0"/>
          <a:stretch>
            <a:fillRect/>
          </a:stretch>
        </p:blipFill>
        <p:spPr>
          <a:xfrm>
            <a:off x="857554" y="5191627"/>
            <a:ext cx="22668892" cy="9425680"/>
          </a:xfrm>
          <a:prstGeom prst="rect">
            <a:avLst/>
          </a:prstGeom>
          <a:ln w="12700">
            <a:miter lim="400000"/>
          </a:ln>
        </p:spPr>
      </p:pic>
      <p:sp>
        <p:nvSpPr>
          <p:cNvPr id="911" name="Rectangle"/>
          <p:cNvSpPr/>
          <p:nvPr/>
        </p:nvSpPr>
        <p:spPr>
          <a:xfrm>
            <a:off x="1089339" y="540783"/>
            <a:ext cx="22205322" cy="448072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912" name="get_rsq &lt;- function(mod) glance(mod)$r.squared…"/>
          <p:cNvSpPr txBox="1"/>
          <p:nvPr/>
        </p:nvSpPr>
        <p:spPr>
          <a:xfrm>
            <a:off x="1244437" y="787247"/>
            <a:ext cx="21895126" cy="3987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get_rsq &lt;- function(mod) glance(mod)$r.squared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master &lt;- master %&gt;% 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  mutate(r.squared = </a:t>
            </a:r>
            <a:r>
              <a:rPr>
                <a:solidFill>
                  <a:schemeClr val="accent1"/>
                </a:solidFill>
              </a:rPr>
              <a:t>map_dbl(model, get_rsq)</a:t>
            </a:r>
            <a:r>
              <a:t>)</a:t>
            </a:r>
          </a:p>
        </p:txBody>
      </p:sp>
      <p:grpSp>
        <p:nvGrpSpPr>
          <p:cNvPr id="915" name="Group"/>
          <p:cNvGrpSpPr/>
          <p:nvPr/>
        </p:nvGrpSpPr>
        <p:grpSpPr>
          <a:xfrm>
            <a:off x="5221209" y="4811309"/>
            <a:ext cx="7602650" cy="4080830"/>
            <a:chOff x="0" y="0"/>
            <a:chExt cx="7602649" cy="4080829"/>
          </a:xfrm>
        </p:grpSpPr>
        <p:sp>
          <p:nvSpPr>
            <p:cNvPr id="913" name="Line"/>
            <p:cNvSpPr/>
            <p:nvPr/>
          </p:nvSpPr>
          <p:spPr>
            <a:xfrm rot="10800000">
              <a:off x="3714922" y="-1"/>
              <a:ext cx="3887728" cy="39123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600" fill="norm" stroke="1" extrusionOk="0">
                  <a:moveTo>
                    <a:pt x="0" y="0"/>
                  </a:moveTo>
                  <a:cubicBezTo>
                    <a:pt x="2909" y="170"/>
                    <a:pt x="5756" y="594"/>
                    <a:pt x="8551" y="1280"/>
                  </a:cubicBezTo>
                  <a:cubicBezTo>
                    <a:pt x="13428" y="2478"/>
                    <a:pt x="18570" y="4767"/>
                    <a:pt x="20068" y="10187"/>
                  </a:cubicBezTo>
                  <a:cubicBezTo>
                    <a:pt x="21600" y="15730"/>
                    <a:pt x="17714" y="21365"/>
                    <a:pt x="12231" y="21600"/>
                  </a:cubicBezTo>
                </a:path>
              </a:pathLst>
            </a:custGeom>
            <a:noFill/>
            <a:ln w="165100" cap="flat">
              <a:solidFill>
                <a:schemeClr val="accent1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914" name="map_dbl() takes a list"/>
            <p:cNvSpPr txBox="1"/>
            <p:nvPr/>
          </p:nvSpPr>
          <p:spPr>
            <a:xfrm>
              <a:off x="0" y="2083753"/>
              <a:ext cx="3775163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>
                  <a:solidFill>
                    <a:schemeClr val="accent1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pPr/>
              <a:r>
                <a:t>map_dbl() takes a list</a:t>
              </a:r>
            </a:p>
          </p:txBody>
        </p:sp>
      </p:grpSp>
      <p:grpSp>
        <p:nvGrpSpPr>
          <p:cNvPr id="918" name="Group"/>
          <p:cNvGrpSpPr/>
          <p:nvPr/>
        </p:nvGrpSpPr>
        <p:grpSpPr>
          <a:xfrm>
            <a:off x="18600419" y="4396013"/>
            <a:ext cx="5665645" cy="4539882"/>
            <a:chOff x="0" y="0"/>
            <a:chExt cx="5665643" cy="4539881"/>
          </a:xfrm>
        </p:grpSpPr>
        <p:sp>
          <p:nvSpPr>
            <p:cNvPr id="916" name="Line"/>
            <p:cNvSpPr/>
            <p:nvPr/>
          </p:nvSpPr>
          <p:spPr>
            <a:xfrm>
              <a:off x="0" y="0"/>
              <a:ext cx="1493281" cy="4093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3" h="21600" fill="norm" stroke="1" extrusionOk="0">
                  <a:moveTo>
                    <a:pt x="145" y="0"/>
                  </a:moveTo>
                  <a:cubicBezTo>
                    <a:pt x="12790" y="1511"/>
                    <a:pt x="21385" y="5816"/>
                    <a:pt x="21492" y="10692"/>
                  </a:cubicBezTo>
                  <a:cubicBezTo>
                    <a:pt x="21600" y="15659"/>
                    <a:pt x="12896" y="20077"/>
                    <a:pt x="0" y="21600"/>
                  </a:cubicBezTo>
                </a:path>
              </a:pathLst>
            </a:custGeom>
            <a:noFill/>
            <a:ln w="190500" cap="flat">
              <a:solidFill>
                <a:srgbClr val="9AB57B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917" name="…and returns a number"/>
            <p:cNvSpPr txBox="1"/>
            <p:nvPr/>
          </p:nvSpPr>
          <p:spPr>
            <a:xfrm>
              <a:off x="1404551" y="1615706"/>
              <a:ext cx="4261093" cy="292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>
                  <a:solidFill>
                    <a:srgbClr val="9AB57C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pPr/>
              <a:r>
                <a:t>…and returns a number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15" grpId="1"/>
      <p:bldP build="whole" bldLvl="1" animBg="1" rev="0" advAuto="0" spid="918" grpId="2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Your Turn 4"/>
          <p:cNvSpPr txBox="1"/>
          <p:nvPr>
            <p:ph type="title" idx="4294967295"/>
          </p:nvPr>
        </p:nvSpPr>
        <p:spPr>
          <a:xfrm>
            <a:off x="4833937" y="-269651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0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Your Turn 4</a:t>
            </a:r>
          </a:p>
        </p:txBody>
      </p:sp>
      <p:sp>
        <p:nvSpPr>
          <p:cNvPr id="921" name="Create your own copy of master and then add one more list column: output which contains the output of augment() for each model."/>
          <p:cNvSpPr txBox="1"/>
          <p:nvPr>
            <p:ph type="body" idx="4294967295"/>
          </p:nvPr>
        </p:nvSpPr>
        <p:spPr>
          <a:xfrm>
            <a:off x="884398" y="2261863"/>
            <a:ext cx="22615205" cy="10268360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Create your own copy of master and then add one more list column: </a:t>
            </a:r>
            <a:r>
              <a:rPr b="1"/>
              <a:t>output</a:t>
            </a:r>
            <a:r>
              <a:t> which contains the output of </a:t>
            </a:r>
            <a:r>
              <a:rPr b="1"/>
              <a:t>augment()</a:t>
            </a:r>
            <a:r>
              <a:t> for each model.</a:t>
            </a:r>
          </a:p>
        </p:txBody>
      </p:sp>
      <p:pic>
        <p:nvPicPr>
          <p:cNvPr id="922" name="Timer_Black_W_10_Alarm-6.mov" descr="Timer_Black_W_10_Alarm-6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000000" fill="hold"/>
                                        <p:tgtEl>
                                          <p:spTgt spid="9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922"/>
                </p:tgtEl>
              </p:cMediaNode>
            </p:video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925" name="Rectangle"/>
          <p:cNvSpPr/>
          <p:nvPr/>
        </p:nvSpPr>
        <p:spPr>
          <a:xfrm>
            <a:off x="1089339" y="737570"/>
            <a:ext cx="22205322" cy="1224086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926" name="fit_model &lt;- function(df) lm(lifeExp ~ year, data = df)…"/>
          <p:cNvSpPr txBox="1"/>
          <p:nvPr/>
        </p:nvSpPr>
        <p:spPr>
          <a:xfrm>
            <a:off x="1232896" y="1107547"/>
            <a:ext cx="21895127" cy="1166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fit_model &lt;- function(df) lm(lifeExp ~ year, data = df)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get_rsq &lt;- function(mod) glance(mod)$r.squared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get_output &lt;- function(mod) augment(mod)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master &lt;- gapminder %&gt;% 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  group_by(country) %&gt;% 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  nest() %&gt;% 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  mutate(model = map(data, fit_model),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         r.squared = map_dbl(model, get_rsq),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         output = map(model, get_output))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master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929" name="Screen Shot 2017-07-25 at 4.12.39 PM.png" descr="Screen Shot 2017-07-25 at 4.12.3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4723" y="2254189"/>
            <a:ext cx="22931473" cy="101696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9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1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511" name="Rectangle"/>
          <p:cNvSpPr/>
          <p:nvPr/>
        </p:nvSpPr>
        <p:spPr>
          <a:xfrm>
            <a:off x="413779" y="510804"/>
            <a:ext cx="23556442" cy="325891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12" name="gapminder %&gt;%…"/>
          <p:cNvSpPr txBox="1"/>
          <p:nvPr/>
        </p:nvSpPr>
        <p:spPr>
          <a:xfrm>
            <a:off x="698591" y="828059"/>
            <a:ext cx="22260605" cy="2767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gapminder %&gt;% 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ggplot(mapping = aes(x = year, y = lifeExp, group = country)) +</a:t>
            </a:r>
          </a:p>
          <a:p>
            <a:pPr algn="l">
              <a:spcBef>
                <a:spcPts val="15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  geom_line(alpha = 0.2)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932" name="Screen Shot 2017-07-25 at 4.12.39 PM.png" descr="Screen Shot 2017-07-25 at 4.12.3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4723" y="2254189"/>
            <a:ext cx="22931473" cy="1016961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38" name="Group"/>
          <p:cNvGrpSpPr/>
          <p:nvPr/>
        </p:nvGrpSpPr>
        <p:grpSpPr>
          <a:xfrm>
            <a:off x="1089339" y="567144"/>
            <a:ext cx="22205322" cy="12573959"/>
            <a:chOff x="0" y="0"/>
            <a:chExt cx="22205320" cy="12573957"/>
          </a:xfrm>
        </p:grpSpPr>
        <p:sp>
          <p:nvSpPr>
            <p:cNvPr id="933" name="Rectangle"/>
            <p:cNvSpPr/>
            <p:nvPr/>
          </p:nvSpPr>
          <p:spPr>
            <a:xfrm>
              <a:off x="0" y="0"/>
              <a:ext cx="22205321" cy="1183324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934" name="master$output[[1]]"/>
            <p:cNvSpPr txBox="1"/>
            <p:nvPr/>
          </p:nvSpPr>
          <p:spPr>
            <a:xfrm>
              <a:off x="143556" y="128677"/>
              <a:ext cx="21895127" cy="9407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rmAutofit fontScale="100000" lnSpcReduction="0"/>
            </a:bodyPr>
            <a:lstStyle>
              <a:lvl1pPr algn="l">
                <a:spcBef>
                  <a:spcPts val="10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/>
              <a:r>
                <a:t>master$output[[1]]</a:t>
              </a:r>
            </a:p>
          </p:txBody>
        </p:sp>
        <p:sp>
          <p:nvSpPr>
            <p:cNvPr id="935" name="Shape"/>
            <p:cNvSpPr/>
            <p:nvPr/>
          </p:nvSpPr>
          <p:spPr>
            <a:xfrm flipH="1">
              <a:off x="2218285" y="3348185"/>
              <a:ext cx="19755254" cy="9225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" y="0"/>
                  </a:moveTo>
                  <a:lnTo>
                    <a:pt x="5068" y="124"/>
                  </a:lnTo>
                  <a:lnTo>
                    <a:pt x="21600" y="3685"/>
                  </a:lnTo>
                  <a:lnTo>
                    <a:pt x="2193" y="21600"/>
                  </a:lnTo>
                  <a:lnTo>
                    <a:pt x="0" y="163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000000">
                <a:alpha val="33169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936" name="Rectangle"/>
            <p:cNvSpPr/>
            <p:nvPr/>
          </p:nvSpPr>
          <p:spPr>
            <a:xfrm flipH="1">
              <a:off x="17317915" y="3403072"/>
              <a:ext cx="4669199" cy="641883"/>
            </a:xfrm>
            <a:prstGeom prst="rect">
              <a:avLst/>
            </a:prstGeom>
            <a:solidFill>
              <a:srgbClr val="000000">
                <a:alpha val="13932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pic>
          <p:nvPicPr>
            <p:cNvPr id="937" name="Screen Shot 2017-07-25 at 4.13.14 PM.png" descr="Screen Shot 2017-07-25 at 4.13.14 P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192823" y="4937275"/>
              <a:ext cx="17796594" cy="7636683"/>
            </a:xfrm>
            <a:prstGeom prst="rect">
              <a:avLst/>
            </a:prstGeom>
            <a:ln w="25400" cap="flat">
              <a:solidFill>
                <a:srgbClr val="000000"/>
              </a:solidFill>
              <a:prstDash val="solid"/>
              <a:miter lim="400000"/>
            </a:ln>
            <a:effectLst>
              <a:outerShdw sx="100000" sy="100000" kx="0" ky="0" algn="b" rotWithShape="0" blurRad="165100" dist="76200" dir="540000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941" name="Screen Shot 2017-07-25 at 4.18.43 PM.png" descr="Screen Shot 2017-07-25 at 4.18.43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8753" y="4927600"/>
            <a:ext cx="22966494" cy="8683849"/>
          </a:xfrm>
          <a:prstGeom prst="rect">
            <a:avLst/>
          </a:prstGeom>
          <a:ln w="12700">
            <a:miter lim="400000"/>
          </a:ln>
        </p:spPr>
      </p:pic>
      <p:sp>
        <p:nvSpPr>
          <p:cNvPr id="942" name="Rectangle"/>
          <p:cNvSpPr/>
          <p:nvPr/>
        </p:nvSpPr>
        <p:spPr>
          <a:xfrm>
            <a:off x="1089339" y="3651391"/>
            <a:ext cx="22205322" cy="118332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943" name="master %&gt;% filter(str_sub(country, 1, 1)  == &quot;P&quot;)"/>
          <p:cNvSpPr txBox="1"/>
          <p:nvPr/>
        </p:nvSpPr>
        <p:spPr>
          <a:xfrm>
            <a:off x="1232896" y="3780068"/>
            <a:ext cx="21895127" cy="940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master %&gt;% </a:t>
            </a:r>
            <a:r>
              <a:rPr>
                <a:solidFill>
                  <a:schemeClr val="accent1"/>
                </a:solidFill>
              </a:rPr>
              <a:t>filter(str_sub(country, 1, 1)  == "P")</a:t>
            </a:r>
          </a:p>
        </p:txBody>
      </p:sp>
      <p:sp>
        <p:nvSpPr>
          <p:cNvPr id="944" name="Benefit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Benefits</a:t>
            </a:r>
          </a:p>
        </p:txBody>
      </p:sp>
      <p:sp>
        <p:nvSpPr>
          <p:cNvPr id="945" name="Data and models stay in correspondence across manipulations"/>
          <p:cNvSpPr txBox="1"/>
          <p:nvPr/>
        </p:nvSpPr>
        <p:spPr>
          <a:xfrm>
            <a:off x="1045023" y="2229620"/>
            <a:ext cx="22218021" cy="158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Data and models stay in correspondence across manipulations</a:t>
            </a:r>
          </a:p>
        </p:txBody>
      </p:sp>
      <p:sp>
        <p:nvSpPr>
          <p:cNvPr id="946" name="But how can we plot?"/>
          <p:cNvSpPr/>
          <p:nvPr/>
        </p:nvSpPr>
        <p:spPr>
          <a:xfrm rot="18900000">
            <a:off x="15960746" y="10435390"/>
            <a:ext cx="11213549" cy="1270001"/>
          </a:xfrm>
          <a:prstGeom prst="rect">
            <a:avLst/>
          </a:pr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b="1" sz="5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But how can we plot?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46" grpId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8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950" name="unnest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unnest()</a:t>
            </a:r>
          </a:p>
        </p:txBody>
      </p:sp>
      <p:sp>
        <p:nvSpPr>
          <p:cNvPr id="951" name="Unnests one or more list columns"/>
          <p:cNvSpPr txBox="1"/>
          <p:nvPr/>
        </p:nvSpPr>
        <p:spPr>
          <a:xfrm>
            <a:off x="3034196" y="2095558"/>
            <a:ext cx="12745279" cy="158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Unnests one or more list columns</a:t>
            </a:r>
          </a:p>
        </p:txBody>
      </p:sp>
      <p:sp>
        <p:nvSpPr>
          <p:cNvPr id="952" name="Rectangle"/>
          <p:cNvSpPr/>
          <p:nvPr/>
        </p:nvSpPr>
        <p:spPr>
          <a:xfrm>
            <a:off x="3035613" y="3507374"/>
            <a:ext cx="18312774" cy="248556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953" name="master %&gt;%…"/>
          <p:cNvSpPr txBox="1"/>
          <p:nvPr/>
        </p:nvSpPr>
        <p:spPr>
          <a:xfrm>
            <a:off x="3179170" y="3877352"/>
            <a:ext cx="14483287" cy="2049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master %&gt;% 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000000"/>
                </a:solidFill>
              </a:rPr>
              <a:t>unnest(</a:t>
            </a:r>
            <a:r>
              <a:t>data, output, </a:t>
            </a:r>
            <a:r>
              <a:rPr>
                <a:solidFill>
                  <a:srgbClr val="000000"/>
                </a:solidFill>
              </a:rPr>
              <a:t>.drop = FALSE)</a:t>
            </a:r>
          </a:p>
        </p:txBody>
      </p:sp>
      <p:sp>
        <p:nvSpPr>
          <p:cNvPr id="954" name="list columns to unnest (should contain data frames)"/>
          <p:cNvSpPr/>
          <p:nvPr/>
        </p:nvSpPr>
        <p:spPr>
          <a:xfrm>
            <a:off x="7544546" y="5859330"/>
            <a:ext cx="4881960" cy="45755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30" y="0"/>
                </a:moveTo>
                <a:lnTo>
                  <a:pt x="1064" y="6833"/>
                </a:lnTo>
                <a:cubicBezTo>
                  <a:pt x="436" y="7167"/>
                  <a:pt x="0" y="7852"/>
                  <a:pt x="0" y="8652"/>
                </a:cubicBezTo>
                <a:lnTo>
                  <a:pt x="0" y="19560"/>
                </a:lnTo>
                <a:cubicBezTo>
                  <a:pt x="0" y="20687"/>
                  <a:pt x="856" y="21600"/>
                  <a:pt x="1912" y="21600"/>
                </a:cubicBezTo>
                <a:lnTo>
                  <a:pt x="19688" y="21600"/>
                </a:lnTo>
                <a:cubicBezTo>
                  <a:pt x="20744" y="21600"/>
                  <a:pt x="21600" y="20687"/>
                  <a:pt x="21600" y="19560"/>
                </a:cubicBezTo>
                <a:lnTo>
                  <a:pt x="21600" y="8652"/>
                </a:lnTo>
                <a:cubicBezTo>
                  <a:pt x="21600" y="7525"/>
                  <a:pt x="20744" y="6612"/>
                  <a:pt x="19688" y="6612"/>
                </a:cubicBezTo>
                <a:lnTo>
                  <a:pt x="2184" y="6612"/>
                </a:lnTo>
                <a:lnTo>
                  <a:pt x="630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list columns to unnest (should contain data frames)</a:t>
            </a:r>
          </a:p>
        </p:txBody>
      </p:sp>
      <p:sp>
        <p:nvSpPr>
          <p:cNvPr id="955" name="A nested data frame"/>
          <p:cNvSpPr/>
          <p:nvPr/>
        </p:nvSpPr>
        <p:spPr>
          <a:xfrm>
            <a:off x="3294585" y="4890161"/>
            <a:ext cx="3936207" cy="55447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47" y="0"/>
                </a:moveTo>
                <a:lnTo>
                  <a:pt x="1623" y="9326"/>
                </a:lnTo>
                <a:cubicBezTo>
                  <a:pt x="682" y="9549"/>
                  <a:pt x="0" y="10172"/>
                  <a:pt x="0" y="10915"/>
                </a:cubicBezTo>
                <a:lnTo>
                  <a:pt x="0" y="19916"/>
                </a:lnTo>
                <a:cubicBezTo>
                  <a:pt x="0" y="20846"/>
                  <a:pt x="1062" y="21600"/>
                  <a:pt x="2372" y="21600"/>
                </a:cubicBezTo>
                <a:lnTo>
                  <a:pt x="19228" y="21600"/>
                </a:lnTo>
                <a:cubicBezTo>
                  <a:pt x="20538" y="21600"/>
                  <a:pt x="21600" y="20846"/>
                  <a:pt x="21600" y="19916"/>
                </a:cubicBezTo>
                <a:lnTo>
                  <a:pt x="21600" y="10915"/>
                </a:lnTo>
                <a:cubicBezTo>
                  <a:pt x="21600" y="9985"/>
                  <a:pt x="20538" y="9232"/>
                  <a:pt x="19228" y="9232"/>
                </a:cubicBezTo>
                <a:lnTo>
                  <a:pt x="3021" y="9232"/>
                </a:lnTo>
                <a:lnTo>
                  <a:pt x="2047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 nested data frame</a:t>
            </a:r>
          </a:p>
        </p:txBody>
      </p:sp>
      <p:sp>
        <p:nvSpPr>
          <p:cNvPr id="956" name="Drop remaining list columns from the result?"/>
          <p:cNvSpPr/>
          <p:nvPr/>
        </p:nvSpPr>
        <p:spPr>
          <a:xfrm>
            <a:off x="12706649" y="5906955"/>
            <a:ext cx="5503070" cy="45279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379" y="0"/>
                </a:moveTo>
                <a:lnTo>
                  <a:pt x="2880" y="6454"/>
                </a:lnTo>
                <a:lnTo>
                  <a:pt x="1696" y="6454"/>
                </a:lnTo>
                <a:cubicBezTo>
                  <a:pt x="760" y="6454"/>
                  <a:pt x="0" y="7377"/>
                  <a:pt x="0" y="8516"/>
                </a:cubicBezTo>
                <a:lnTo>
                  <a:pt x="0" y="19538"/>
                </a:lnTo>
                <a:cubicBezTo>
                  <a:pt x="0" y="20677"/>
                  <a:pt x="760" y="21600"/>
                  <a:pt x="1696" y="21600"/>
                </a:cubicBezTo>
                <a:lnTo>
                  <a:pt x="19904" y="21600"/>
                </a:lnTo>
                <a:cubicBezTo>
                  <a:pt x="20840" y="21600"/>
                  <a:pt x="21600" y="20677"/>
                  <a:pt x="21600" y="19538"/>
                </a:cubicBezTo>
                <a:lnTo>
                  <a:pt x="21600" y="8516"/>
                </a:lnTo>
                <a:cubicBezTo>
                  <a:pt x="21600" y="7377"/>
                  <a:pt x="20840" y="6454"/>
                  <a:pt x="19904" y="6454"/>
                </a:cubicBezTo>
                <a:lnTo>
                  <a:pt x="3877" y="6454"/>
                </a:lnTo>
                <a:lnTo>
                  <a:pt x="3379" y="0"/>
                </a:ln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b="1"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Drop remaining list columns from the result?</a:t>
            </a:r>
          </a:p>
        </p:txBody>
      </p:sp>
      <p:sp>
        <p:nvSpPr>
          <p:cNvPr id="957" name="Triangle"/>
          <p:cNvSpPr/>
          <p:nvPr/>
        </p:nvSpPr>
        <p:spPr>
          <a:xfrm>
            <a:off x="9818929" y="5697388"/>
            <a:ext cx="299584" cy="16769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9CB681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9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6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961" name="unnest()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unnest()</a:t>
            </a:r>
          </a:p>
        </p:txBody>
      </p:sp>
      <p:sp>
        <p:nvSpPr>
          <p:cNvPr id="962" name="Unnests one or more list columns"/>
          <p:cNvSpPr txBox="1"/>
          <p:nvPr/>
        </p:nvSpPr>
        <p:spPr>
          <a:xfrm>
            <a:off x="3034196" y="2095558"/>
            <a:ext cx="12745279" cy="158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Unnests one or more list columns</a:t>
            </a:r>
          </a:p>
        </p:txBody>
      </p:sp>
      <p:sp>
        <p:nvSpPr>
          <p:cNvPr id="963" name="Rectangle"/>
          <p:cNvSpPr/>
          <p:nvPr/>
        </p:nvSpPr>
        <p:spPr>
          <a:xfrm>
            <a:off x="3035613" y="3507374"/>
            <a:ext cx="18312774" cy="248556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964" name="master %&gt;%…"/>
          <p:cNvSpPr txBox="1"/>
          <p:nvPr/>
        </p:nvSpPr>
        <p:spPr>
          <a:xfrm>
            <a:off x="3179170" y="3877352"/>
            <a:ext cx="14483287" cy="2049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master %&gt;% 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000000"/>
                </a:solidFill>
              </a:rPr>
              <a:t>unnest(</a:t>
            </a:r>
            <a:r>
              <a:t>data, output, </a:t>
            </a:r>
            <a:r>
              <a:rPr>
                <a:solidFill>
                  <a:srgbClr val="000000"/>
                </a:solidFill>
              </a:rPr>
              <a:t>.drop = FALSE)</a:t>
            </a:r>
          </a:p>
        </p:txBody>
      </p:sp>
      <p:pic>
        <p:nvPicPr>
          <p:cNvPr id="965" name="Screen Shot 2017-07-25 at 4.29.54 PM.png" descr="Screen Shot 2017-07-25 at 4.29.54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357086" y="6076074"/>
            <a:ext cx="17669828" cy="78116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968" name="Screen Shot 2017-07-25 at 4.30.55 PM.png" descr="Screen Shot 2017-07-25 at 4.30.55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0421" y="3930821"/>
            <a:ext cx="22283158" cy="9816861"/>
          </a:xfrm>
          <a:prstGeom prst="rect">
            <a:avLst/>
          </a:prstGeom>
          <a:ln w="12700">
            <a:miter lim="400000"/>
          </a:ln>
        </p:spPr>
      </p:pic>
      <p:sp>
        <p:nvSpPr>
          <p:cNvPr id="969" name="Rectangle"/>
          <p:cNvSpPr/>
          <p:nvPr/>
        </p:nvSpPr>
        <p:spPr>
          <a:xfrm>
            <a:off x="1089339" y="672589"/>
            <a:ext cx="22205322" cy="347632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970" name="master %&gt;%…"/>
          <p:cNvSpPr txBox="1"/>
          <p:nvPr/>
        </p:nvSpPr>
        <p:spPr>
          <a:xfrm>
            <a:off x="1232896" y="1042566"/>
            <a:ext cx="21895127" cy="32123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master %&gt;%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  filter(str_detect(country, pattern = "Korea")) %&gt;%</a:t>
            </a:r>
          </a:p>
          <a:p>
            <a:pPr algn="l">
              <a:spcBef>
                <a:spcPts val="1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  unnest(data)</a:t>
            </a:r>
          </a:p>
        </p:txBody>
      </p:sp>
      <p:sp>
        <p:nvSpPr>
          <p:cNvPr id="971" name="Oval"/>
          <p:cNvSpPr/>
          <p:nvPr/>
        </p:nvSpPr>
        <p:spPr>
          <a:xfrm>
            <a:off x="12875054" y="4166835"/>
            <a:ext cx="1881660" cy="1405616"/>
          </a:xfrm>
          <a:prstGeom prst="ellipse">
            <a:avLst/>
          </a:prstGeom>
          <a:ln w="1778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972" name="Oval"/>
          <p:cNvSpPr/>
          <p:nvPr/>
        </p:nvSpPr>
        <p:spPr>
          <a:xfrm>
            <a:off x="15110941" y="4166835"/>
            <a:ext cx="1881660" cy="1405616"/>
          </a:xfrm>
          <a:prstGeom prst="ellipse">
            <a:avLst/>
          </a:prstGeom>
          <a:ln w="1778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975" name="Rectangle"/>
          <p:cNvSpPr/>
          <p:nvPr/>
        </p:nvSpPr>
        <p:spPr>
          <a:xfrm>
            <a:off x="1089339" y="672589"/>
            <a:ext cx="22205322" cy="409448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976" name="master %&gt;%…"/>
          <p:cNvSpPr txBox="1"/>
          <p:nvPr/>
        </p:nvSpPr>
        <p:spPr>
          <a:xfrm>
            <a:off x="1232896" y="712366"/>
            <a:ext cx="21895127" cy="4107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0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master %&gt;%</a:t>
            </a:r>
          </a:p>
          <a:p>
            <a:pPr algn="l">
              <a:spcBef>
                <a:spcPts val="10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filter(str_detect(country, pattern = "Korea")) %&gt;%</a:t>
            </a:r>
          </a:p>
          <a:p>
            <a:pPr algn="l">
              <a:spcBef>
                <a:spcPts val="10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unnest(data) %&gt;%</a:t>
            </a:r>
          </a:p>
          <a:p>
            <a:pPr algn="l">
              <a:spcBef>
                <a:spcPts val="1000"/>
              </a:spcBef>
              <a:defRPr sz="4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ggplot() +</a:t>
            </a:r>
          </a:p>
          <a:p>
            <a:pPr algn="l">
              <a:spcBef>
                <a:spcPts val="1000"/>
              </a:spcBef>
              <a:defRPr sz="4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geom_line(aes(year, lifeExp, color = country))</a:t>
            </a:r>
          </a:p>
        </p:txBody>
      </p:sp>
      <p:pic>
        <p:nvPicPr>
          <p:cNvPr id="977" name="Rplot02.png" descr="Rplot0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66182" y="4881717"/>
            <a:ext cx="20228554" cy="8813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980" name="Rplot01.png" descr="Rplot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469831"/>
            <a:ext cx="24384001" cy="133562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Your Turn 5"/>
          <p:cNvSpPr txBox="1"/>
          <p:nvPr>
            <p:ph type="title" idx="4294967295"/>
          </p:nvPr>
        </p:nvSpPr>
        <p:spPr>
          <a:xfrm>
            <a:off x="4833937" y="-269651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cap="none" sz="10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Your Turn 5</a:t>
            </a:r>
          </a:p>
        </p:txBody>
      </p:sp>
      <p:sp>
        <p:nvSpPr>
          <p:cNvPr id="983" name="Use master to recreate our plot of the residuals vs year for the six countries with an r squared less than 0.25."/>
          <p:cNvSpPr txBox="1"/>
          <p:nvPr>
            <p:ph type="body" idx="4294967295"/>
          </p:nvPr>
        </p:nvSpPr>
        <p:spPr>
          <a:xfrm>
            <a:off x="2204048" y="1177720"/>
            <a:ext cx="19975904" cy="10268360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master to recreate our plot of the </a:t>
            </a:r>
            <a:r>
              <a:rPr b="1"/>
              <a:t>residuals</a:t>
            </a:r>
            <a:r>
              <a:t> vs </a:t>
            </a:r>
            <a:r>
              <a:rPr b="1"/>
              <a:t>year</a:t>
            </a:r>
            <a:r>
              <a:t> for the six countries with an r squared less than 0.25.</a:t>
            </a:r>
          </a:p>
        </p:txBody>
      </p:sp>
      <p:pic>
        <p:nvPicPr>
          <p:cNvPr id="984" name="Timer_Black_W_10_Alarm-6.mov" descr="Timer_Black_W_10_Alarm-6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9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984"/>
                </p:tgtEl>
              </p:cMediaNode>
            </p:video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987" name="Rectangle"/>
          <p:cNvSpPr/>
          <p:nvPr/>
        </p:nvSpPr>
        <p:spPr>
          <a:xfrm>
            <a:off x="1089339" y="672589"/>
            <a:ext cx="22205322" cy="409448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988" name="master %&gt;%…"/>
          <p:cNvSpPr txBox="1"/>
          <p:nvPr/>
        </p:nvSpPr>
        <p:spPr>
          <a:xfrm>
            <a:off x="1232896" y="712366"/>
            <a:ext cx="21895127" cy="4107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spcBef>
                <a:spcPts val="10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master %&gt;%</a:t>
            </a:r>
          </a:p>
          <a:p>
            <a:pPr algn="l">
              <a:spcBef>
                <a:spcPts val="10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chemeClr val="accent1"/>
                </a:solidFill>
              </a:rPr>
              <a:t>filter(r.squared &lt; 0.25) %&gt;%</a:t>
            </a:r>
            <a:endParaRPr>
              <a:solidFill>
                <a:schemeClr val="accent1"/>
              </a:solidFill>
            </a:endParaRPr>
          </a:p>
          <a:p>
            <a:pPr algn="l">
              <a:spcBef>
                <a:spcPts val="1000"/>
              </a:spcBef>
              <a:defRPr sz="4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unnest(output) %&gt;%</a:t>
            </a:r>
          </a:p>
          <a:p>
            <a:pPr algn="l">
              <a:spcBef>
                <a:spcPts val="10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ggplot() +</a:t>
            </a:r>
          </a:p>
          <a:p>
            <a:pPr algn="l">
              <a:spcBef>
                <a:spcPts val="100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    geom_line(mapping = aes(x = year, y = .resid, color = country))</a:t>
            </a:r>
          </a:p>
        </p:txBody>
      </p:sp>
      <p:pic>
        <p:nvPicPr>
          <p:cNvPr id="989" name="Rplot.png" descr="Rplo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36705" y="5188281"/>
            <a:ext cx="12310590" cy="81846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1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9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CC BY-SA RStudio</a:t>
            </a:r>
          </a:p>
        </p:txBody>
      </p:sp>
      <p:grpSp>
        <p:nvGrpSpPr>
          <p:cNvPr id="1000" name="Group"/>
          <p:cNvGrpSpPr/>
          <p:nvPr/>
        </p:nvGrpSpPr>
        <p:grpSpPr>
          <a:xfrm>
            <a:off x="2323650" y="3618555"/>
            <a:ext cx="19365876" cy="14344046"/>
            <a:chOff x="38411" y="35111"/>
            <a:chExt cx="19365875" cy="14344045"/>
          </a:xfrm>
        </p:grpSpPr>
        <p:graphicFrame>
          <p:nvGraphicFramePr>
            <p:cNvPr id="993" name="Table"/>
            <p:cNvGraphicFramePr/>
            <p:nvPr/>
          </p:nvGraphicFramePr>
          <p:xfrm>
            <a:off x="38411" y="35111"/>
            <a:ext cx="19365876" cy="14344046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{33BA23B1-9221-436E-865A-0063620EA4FD}</a:tableStyleId>
                </a:tblPr>
                <a:tblGrid>
                  <a:gridCol w="4954549"/>
                  <a:gridCol w="4161595"/>
                  <a:gridCol w="5099466"/>
                  <a:gridCol w="5099466"/>
                </a:tblGrid>
                <a:tr h="1130539">
                  <a:tc>
                    <a:txBody>
                      <a:bodyPr/>
                      <a:lstStyle/>
                      <a:p>
                        <a:pPr defTabSz="914400"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country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8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r.squared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data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 sz="4500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model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</a:tr>
                <a:tr h="438756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Botswana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0.03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</a:tr>
                <a:tr h="438756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Lesotho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0.08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</a:tr>
                <a:tr h="438756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Rwanda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0.02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994" name="Table"/>
            <p:cNvGraphicFramePr/>
            <p:nvPr/>
          </p:nvGraphicFramePr>
          <p:xfrm>
            <a:off x="10399759" y="1354509"/>
            <a:ext cx="2800910" cy="3946735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{33BA23B1-9221-436E-865A-0063620EA4FD}</a:tableStyleId>
                </a:tblPr>
                <a:tblGrid>
                  <a:gridCol w="1061960"/>
                  <a:gridCol w="1688147"/>
                </a:tblGrid>
                <a:tr h="299687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-5.3071154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-3.6144580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-2.0158007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-0.5411434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1.8815140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4.8731713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6.7348287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8.5694860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7.3891434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-3.1031993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-9.3285420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-5.5378846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995" name="Table"/>
            <p:cNvGraphicFramePr/>
            <p:nvPr/>
          </p:nvGraphicFramePr>
          <p:xfrm>
            <a:off x="10399759" y="5785774"/>
            <a:ext cx="2800910" cy="3946736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{33BA23B1-9221-436E-865A-0063620EA4FD}</a:tableStyleId>
                </a:tblPr>
                <a:tblGrid>
                  <a:gridCol w="1061960"/>
                  <a:gridCol w="1688147"/>
                </a:tblGrid>
                <a:tr h="299687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-5.2410256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-2.8098543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-0.5876830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-0.3205117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0.4766597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2.4398310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4.8320023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6.4561737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8.4833450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3.8785163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-7.5643124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-10.0431410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996" name="Table"/>
            <p:cNvGraphicFramePr/>
            <p:nvPr/>
          </p:nvGraphicFramePr>
          <p:xfrm>
            <a:off x="10399759" y="10179967"/>
            <a:ext cx="2800910" cy="3918444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{33BA23B1-9221-436E-865A-0063620EA4FD}</a:tableStyleId>
                </a:tblPr>
                <a:tblGrid>
                  <a:gridCol w="1061960"/>
                  <a:gridCol w="1688147"/>
                </a:tblGrid>
                <a:tr h="297510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b="0" sz="180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-2.7419487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-1.0127914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0.7163660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2.0455233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2.7746807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3.4038380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4.8509953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2.8821527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-17.3096900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-4.5925326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2.9626247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6.0207821</a:t>
                        </a:r>
                      </a:p>
                    </a:txBody>
                    <a:tcPr marL="50800" marR="50800" marT="50800" marB="50800" anchor="ctr" anchorCtr="0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997" name="Call:…"/>
            <p:cNvSpPr/>
            <p:nvPr/>
          </p:nvSpPr>
          <p:spPr>
            <a:xfrm>
              <a:off x="14833759" y="2376737"/>
              <a:ext cx="4014834" cy="1874075"/>
            </a:xfrm>
            <a:prstGeom prst="rect">
              <a:avLst/>
            </a:prstGeom>
            <a:solidFill>
              <a:srgbClr val="A6AAA9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Call: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lm(formula = lifeExp ~ year, data = .)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Coefficients: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(Intercept)         year  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  -65.49586      0.06067 </a:t>
              </a:r>
            </a:p>
          </p:txBody>
        </p:sp>
        <p:sp>
          <p:nvSpPr>
            <p:cNvPr id="998" name="Call:…"/>
            <p:cNvSpPr/>
            <p:nvPr/>
          </p:nvSpPr>
          <p:spPr>
            <a:xfrm>
              <a:off x="14833759" y="6808002"/>
              <a:ext cx="4014834" cy="1874075"/>
            </a:xfrm>
            <a:prstGeom prst="rect">
              <a:avLst/>
            </a:prstGeom>
            <a:solidFill>
              <a:srgbClr val="A6AAA9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Call: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lm(formula = lifeExp ~ year, data = .)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Coefficients: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(Intercept)         year  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 -139.16529      0.09557  </a:t>
              </a:r>
            </a:p>
          </p:txBody>
        </p:sp>
        <p:sp>
          <p:nvSpPr>
            <p:cNvPr id="999" name="Call:…"/>
            <p:cNvSpPr/>
            <p:nvPr/>
          </p:nvSpPr>
          <p:spPr>
            <a:xfrm>
              <a:off x="14833759" y="10981976"/>
              <a:ext cx="4014834" cy="1874075"/>
            </a:xfrm>
            <a:prstGeom prst="rect">
              <a:avLst/>
            </a:prstGeom>
            <a:solidFill>
              <a:srgbClr val="A6AAA9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Call: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lm(formula = lifeExp ~ year, data = .)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Coefficients: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(Intercept)         year  </a:t>
              </a:r>
            </a:p>
            <a:p>
              <a:pPr algn="l" defTabSz="457200">
                <a:lnSpc>
                  <a:spcPts val="3800"/>
                </a:lnSpc>
                <a:defRPr b="1" sz="180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 -139.16529      0.09557  </a:t>
              </a:r>
            </a:p>
          </p:txBody>
        </p:sp>
      </p:grpSp>
      <p:sp>
        <p:nvSpPr>
          <p:cNvPr id="1001" name="Take Away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Take Away</a:t>
            </a:r>
          </a:p>
        </p:txBody>
      </p:sp>
      <p:sp>
        <p:nvSpPr>
          <p:cNvPr id="1002" name="A table is …an organizational structure …that you can manipulate."/>
          <p:cNvSpPr txBox="1"/>
          <p:nvPr/>
        </p:nvSpPr>
        <p:spPr>
          <a:xfrm>
            <a:off x="2260734" y="2199080"/>
            <a:ext cx="19913332" cy="158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A table is …an organizational structure …that you can manipulate.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Rplot08.png" descr="Rplot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3796" y="0"/>
            <a:ext cx="21516408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15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1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&quot;Better experimental design  = simpler statistics.…"/>
          <p:cNvSpPr txBox="1"/>
          <p:nvPr/>
        </p:nvSpPr>
        <p:spPr>
          <a:xfrm>
            <a:off x="967409" y="4190999"/>
            <a:ext cx="22449183" cy="533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84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"Better experimental design  = simpler statistics.</a:t>
            </a:r>
          </a:p>
          <a:p>
            <a:pPr algn="l">
              <a:defRPr sz="84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  Better data model = simpler analysis." </a:t>
            </a:r>
          </a:p>
          <a:p>
            <a:pPr algn="l">
              <a:defRPr sz="10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</a:p>
          <a:p>
            <a:pPr algn="r">
              <a:defRPr sz="6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- Jenny Bryan (2016)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sp>
        <p:nvSpPr>
          <p:cNvPr id="1008" name="Thank You"/>
          <p:cNvSpPr txBox="1"/>
          <p:nvPr/>
        </p:nvSpPr>
        <p:spPr>
          <a:xfrm>
            <a:off x="777634" y="103947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Thank You</a:t>
            </a:r>
          </a:p>
        </p:txBody>
      </p:sp>
      <p:pic>
        <p:nvPicPr>
          <p:cNvPr id="1009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4726" t="5029" r="4075" b="5848"/>
          <a:stretch>
            <a:fillRect/>
          </a:stretch>
        </p:blipFill>
        <p:spPr>
          <a:xfrm>
            <a:off x="7953374" y="3648680"/>
            <a:ext cx="8477159" cy="69035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pic>
        <p:nvPicPr>
          <p:cNvPr id="101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71599" y="5672526"/>
            <a:ext cx="9440802" cy="6929950"/>
          </a:xfrm>
          <a:prstGeom prst="rect">
            <a:avLst/>
          </a:prstGeom>
          <a:ln w="12700">
            <a:miter lim="400000"/>
          </a:ln>
        </p:spPr>
      </p:pic>
      <p:sp>
        <p:nvSpPr>
          <p:cNvPr id="1013" name="www.surveymonkey.com/r/SX9X69R"/>
          <p:cNvSpPr txBox="1"/>
          <p:nvPr/>
        </p:nvSpPr>
        <p:spPr>
          <a:xfrm>
            <a:off x="3753986" y="3432951"/>
            <a:ext cx="16876028" cy="1539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8700" u="sng"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www.surveymonkey.com/r/SX9X69R</a:t>
            </a:r>
          </a:p>
        </p:txBody>
      </p:sp>
      <p:sp>
        <p:nvSpPr>
          <p:cNvPr id="1014" name="Please take the class survey"/>
          <p:cNvSpPr txBox="1"/>
          <p:nvPr/>
        </p:nvSpPr>
        <p:spPr>
          <a:xfrm>
            <a:off x="777634" y="1113524"/>
            <a:ext cx="22828730" cy="2543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Please take the class survey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CC BY-SA RStudio</a:t>
            </a:r>
          </a:p>
        </p:txBody>
      </p:sp>
      <p:grpSp>
        <p:nvGrpSpPr>
          <p:cNvPr id="1020" name="Group"/>
          <p:cNvGrpSpPr/>
          <p:nvPr/>
        </p:nvGrpSpPr>
        <p:grpSpPr>
          <a:xfrm>
            <a:off x="1357589" y="2791955"/>
            <a:ext cx="22799499" cy="3609523"/>
            <a:chOff x="0" y="0"/>
            <a:chExt cx="22799498" cy="3609521"/>
          </a:xfrm>
        </p:grpSpPr>
        <p:sp>
          <p:nvSpPr>
            <p:cNvPr id="1017" name="Solutions at"/>
            <p:cNvSpPr txBox="1"/>
            <p:nvPr/>
          </p:nvSpPr>
          <p:spPr>
            <a:xfrm>
              <a:off x="5169535" y="208649"/>
              <a:ext cx="10628910" cy="20605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lnSpc>
                  <a:spcPct val="80000"/>
                </a:lnSpc>
                <a:defRPr sz="12000">
                  <a:latin typeface="Source Sans Pro Light"/>
                  <a:ea typeface="Source Sans Pro Light"/>
                  <a:cs typeface="Source Sans Pro Light"/>
                  <a:sym typeface="Source Sans Pro Light"/>
                </a:defRPr>
              </a:lvl1pPr>
            </a:lstStyle>
            <a:p>
              <a:pPr/>
              <a:r>
                <a:t>Solutions at </a:t>
              </a:r>
            </a:p>
          </p:txBody>
        </p:sp>
        <p:sp>
          <p:nvSpPr>
            <p:cNvPr id="1018" name="github.com/rstudio/master-the-tidyverse-solutions"/>
            <p:cNvSpPr txBox="1"/>
            <p:nvPr/>
          </p:nvSpPr>
          <p:spPr>
            <a:xfrm>
              <a:off x="5169535" y="2146804"/>
              <a:ext cx="17629963" cy="1158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u="sng">
                  <a:hlinkClick r:id="rId3" invalidUrl="" action="" tgtFrame="" tooltip="" history="1" highlightClick="0" endSnd="0"/>
                </a:rPr>
                <a:t>github.com/rstudio/master-the-tidyverse</a:t>
              </a:r>
              <a:r>
                <a:rPr b="1" u="sng">
                  <a:solidFill>
                    <a:srgbClr val="A0BB82"/>
                  </a:solidFill>
                </a:rPr>
                <a:t>-solutions</a:t>
              </a:r>
            </a:p>
          </p:txBody>
        </p:sp>
        <p:pic>
          <p:nvPicPr>
            <p:cNvPr id="1019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4726" t="5029" r="4075" b="5848"/>
            <a:stretch>
              <a:fillRect/>
            </a:stretch>
          </p:blipFill>
          <p:spPr>
            <a:xfrm>
              <a:off x="0" y="0"/>
              <a:ext cx="4432300" cy="36095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21" name="www.surveymonkey.com/r/SX9X69R"/>
          <p:cNvSpPr txBox="1"/>
          <p:nvPr/>
        </p:nvSpPr>
        <p:spPr>
          <a:xfrm>
            <a:off x="6373121" y="9666443"/>
            <a:ext cx="16876028" cy="1539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8700" u="sng">
                <a:latin typeface="Source Sans Pro"/>
                <a:ea typeface="Source Sans Pro"/>
                <a:cs typeface="Source Sans Pro"/>
                <a:sym typeface="Source Sans Pro"/>
                <a:hlinkClick r:id="rId5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5" invalidUrl="" action="" tgtFrame="" tooltip="" history="1" highlightClick="0" endSnd="0"/>
              </a:rPr>
              <a:t>www.surveymonkey.com/r/SX9X69R</a:t>
            </a:r>
          </a:p>
        </p:txBody>
      </p:sp>
      <p:sp>
        <p:nvSpPr>
          <p:cNvPr id="1022" name="Please take the class survey"/>
          <p:cNvSpPr txBox="1"/>
          <p:nvPr/>
        </p:nvSpPr>
        <p:spPr>
          <a:xfrm>
            <a:off x="6373121" y="7728015"/>
            <a:ext cx="22828730" cy="2060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12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Please take the class survey</a:t>
            </a:r>
          </a:p>
        </p:txBody>
      </p:sp>
      <p:pic>
        <p:nvPicPr>
          <p:cNvPr id="1023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308424" y="7791211"/>
            <a:ext cx="4427962" cy="32503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Rplot07.png" descr="Rplot0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3796" y="-1"/>
            <a:ext cx="21516408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19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2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Rplot07.png" descr="Rplot0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3796" y="-1"/>
            <a:ext cx="21516408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23" name="purrr.png" descr="purr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5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CC BY-SA RStudio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jpe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jpe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38100" dist="12700" dir="540000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38100" dist="12700" dir="540000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